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23"/>
  </p:notesMasterIdLst>
  <p:sldIdLst>
    <p:sldId id="256" r:id="rId2"/>
    <p:sldId id="262" r:id="rId3"/>
    <p:sldId id="293" r:id="rId4"/>
    <p:sldId id="294" r:id="rId5"/>
    <p:sldId id="295" r:id="rId6"/>
    <p:sldId id="301" r:id="rId7"/>
    <p:sldId id="299" r:id="rId8"/>
    <p:sldId id="296" r:id="rId9"/>
    <p:sldId id="317" r:id="rId10"/>
    <p:sldId id="318" r:id="rId11"/>
    <p:sldId id="325" r:id="rId12"/>
    <p:sldId id="324" r:id="rId13"/>
    <p:sldId id="320" r:id="rId14"/>
    <p:sldId id="323" r:id="rId15"/>
    <p:sldId id="319" r:id="rId16"/>
    <p:sldId id="300" r:id="rId17"/>
    <p:sldId id="322" r:id="rId18"/>
    <p:sldId id="321" r:id="rId19"/>
    <p:sldId id="306" r:id="rId20"/>
    <p:sldId id="314"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321"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217D2-BC90-427E-B4EF-5F1FBDDA49BA}"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58F2-6A1D-4FF5-BF2C-9401E027C413}" type="slidenum">
              <a:rPr lang="en-US" smtClean="0"/>
              <a:t>‹#›</a:t>
            </a:fld>
            <a:endParaRPr lang="en-US"/>
          </a:p>
        </p:txBody>
      </p:sp>
    </p:spTree>
    <p:extLst>
      <p:ext uri="{BB962C8B-B14F-4D97-AF65-F5344CB8AC3E}">
        <p14:creationId xmlns:p14="http://schemas.microsoft.com/office/powerpoint/2010/main" val="74479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r>
              <a:rPr lang="en-US"/>
              <a:t>10/27/2022</a:t>
            </a:r>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24th Annual Compliance Conference</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078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10/27/2022</a:t>
            </a:r>
            <a:endParaRPr lang="en-US" dirty="0"/>
          </a:p>
        </p:txBody>
      </p:sp>
      <p:sp>
        <p:nvSpPr>
          <p:cNvPr id="6" name="Footer Placeholder 5"/>
          <p:cNvSpPr>
            <a:spLocks noGrp="1"/>
          </p:cNvSpPr>
          <p:nvPr>
            <p:ph type="ftr" sz="quarter" idx="11"/>
          </p:nvPr>
        </p:nvSpPr>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20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10/27/2022</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704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10/27/2022</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793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en-US"/>
              <a:t>10/27/2022</a:t>
            </a:r>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92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10/27/2022</a:t>
            </a:r>
            <a:endParaRPr lang="en-US" dirty="0"/>
          </a:p>
        </p:txBody>
      </p:sp>
      <p:sp>
        <p:nvSpPr>
          <p:cNvPr id="4" name="Footer Placeholder 3"/>
          <p:cNvSpPr>
            <a:spLocks noGrp="1"/>
          </p:cNvSpPr>
          <p:nvPr>
            <p:ph type="ftr" sz="quarter" idx="11"/>
          </p:nvPr>
        </p:nvSpPr>
        <p:spPr/>
        <p:txBody>
          <a:bodyPr/>
          <a:lstStyle/>
          <a:p>
            <a:r>
              <a:rPr lang="en-US"/>
              <a:t>24th Annual Compliance Conference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94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10/27/2022</a:t>
            </a:r>
            <a:endParaRPr lang="en-US" dirty="0"/>
          </a:p>
        </p:txBody>
      </p:sp>
      <p:sp>
        <p:nvSpPr>
          <p:cNvPr id="4" name="Footer Placeholder 3"/>
          <p:cNvSpPr>
            <a:spLocks noGrp="1"/>
          </p:cNvSpPr>
          <p:nvPr>
            <p:ph type="ftr" sz="quarter" idx="11"/>
          </p:nvPr>
        </p:nvSpPr>
        <p:spPr/>
        <p:txBody>
          <a:bodyPr/>
          <a:lstStyle/>
          <a:p>
            <a:r>
              <a:rPr lang="en-US"/>
              <a:t>24th Annual Compliance Conference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65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10/27/2022</a:t>
            </a:r>
            <a:endParaRPr lang="en-US" dirty="0"/>
          </a:p>
        </p:txBody>
      </p:sp>
      <p:sp>
        <p:nvSpPr>
          <p:cNvPr id="5" name="Footer Placeholder 4"/>
          <p:cNvSpPr>
            <a:spLocks noGrp="1"/>
          </p:cNvSpPr>
          <p:nvPr>
            <p:ph type="ftr" sz="quarter" idx="11"/>
          </p:nvPr>
        </p:nvSpPr>
        <p:spPr/>
        <p:txBody>
          <a:bodyPr/>
          <a:lstStyle/>
          <a:p>
            <a:r>
              <a:rPr lang="en-US"/>
              <a:t>24th Annual Compliance Conference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5808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en-US"/>
              <a:t>10/27/2022</a:t>
            </a:r>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a:t>24th Annual Compliance Conference</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625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10/27/2022</a:t>
            </a:r>
            <a:endParaRPr lang="en-US" dirty="0"/>
          </a:p>
        </p:txBody>
      </p:sp>
      <p:sp>
        <p:nvSpPr>
          <p:cNvPr id="5" name="Footer Placeholder 4"/>
          <p:cNvSpPr>
            <a:spLocks noGrp="1"/>
          </p:cNvSpPr>
          <p:nvPr>
            <p:ph type="ftr" sz="quarter" idx="11"/>
          </p:nvPr>
        </p:nvSpPr>
        <p:spPr/>
        <p:txBody>
          <a:bodyPr/>
          <a:lstStyle/>
          <a:p>
            <a:r>
              <a:rPr lang="en-US"/>
              <a:t>24th Annual Compliance Conference</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82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r>
              <a:rPr lang="en-US"/>
              <a:t>10/27/2022</a:t>
            </a:r>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a:t>24th Annual Compliance Conference</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116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10/27/2022</a:t>
            </a:r>
            <a:endParaRPr lang="en-US" dirty="0"/>
          </a:p>
        </p:txBody>
      </p:sp>
      <p:sp>
        <p:nvSpPr>
          <p:cNvPr id="6" name="Footer Placeholder 5"/>
          <p:cNvSpPr>
            <a:spLocks noGrp="1"/>
          </p:cNvSpPr>
          <p:nvPr>
            <p:ph type="ftr" sz="quarter" idx="11"/>
          </p:nvPr>
        </p:nvSpPr>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021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10/27/2022</a:t>
            </a:r>
            <a:endParaRPr lang="en-US" dirty="0"/>
          </a:p>
        </p:txBody>
      </p:sp>
      <p:sp>
        <p:nvSpPr>
          <p:cNvPr id="8" name="Footer Placeholder 7"/>
          <p:cNvSpPr>
            <a:spLocks noGrp="1"/>
          </p:cNvSpPr>
          <p:nvPr>
            <p:ph type="ftr" sz="quarter" idx="11"/>
          </p:nvPr>
        </p:nvSpPr>
        <p:spPr/>
        <p:txBody>
          <a:bodyPr/>
          <a:lstStyle/>
          <a:p>
            <a:r>
              <a:rPr lang="en-US"/>
              <a:t>24th Annual Compliance Conference</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65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10/27/2022</a:t>
            </a:r>
            <a:endParaRPr lang="en-US" dirty="0"/>
          </a:p>
        </p:txBody>
      </p:sp>
      <p:sp>
        <p:nvSpPr>
          <p:cNvPr id="4" name="Footer Placeholder 3"/>
          <p:cNvSpPr>
            <a:spLocks noGrp="1"/>
          </p:cNvSpPr>
          <p:nvPr>
            <p:ph type="ftr" sz="quarter" idx="11"/>
          </p:nvPr>
        </p:nvSpPr>
        <p:spPr/>
        <p:txBody>
          <a:bodyPr/>
          <a:lstStyle/>
          <a:p>
            <a:r>
              <a:rPr lang="en-US"/>
              <a:t>24th Annual Compliance Conference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10/27/2022</a:t>
            </a:r>
            <a:endParaRPr lang="en-US" dirty="0"/>
          </a:p>
        </p:txBody>
      </p:sp>
      <p:sp>
        <p:nvSpPr>
          <p:cNvPr id="3" name="Footer Placeholder 2"/>
          <p:cNvSpPr>
            <a:spLocks noGrp="1"/>
          </p:cNvSpPr>
          <p:nvPr>
            <p:ph type="ftr" sz="quarter" idx="11"/>
          </p:nvPr>
        </p:nvSpPr>
        <p:spPr/>
        <p:txBody>
          <a:bodyPr/>
          <a:lstStyle/>
          <a:p>
            <a:r>
              <a:rPr lang="en-US"/>
              <a:t>24th Annual Compliance Conference</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74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10/27/2022</a:t>
            </a:r>
            <a:endParaRPr lang="en-US" dirty="0"/>
          </a:p>
        </p:txBody>
      </p:sp>
      <p:sp>
        <p:nvSpPr>
          <p:cNvPr id="6" name="Footer Placeholder 5"/>
          <p:cNvSpPr>
            <a:spLocks noGrp="1"/>
          </p:cNvSpPr>
          <p:nvPr>
            <p:ph type="ftr" sz="quarter" idx="11"/>
          </p:nvPr>
        </p:nvSpPr>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75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10/27/2022</a:t>
            </a:r>
            <a:endParaRPr lang="en-US" dirty="0"/>
          </a:p>
        </p:txBody>
      </p:sp>
      <p:sp>
        <p:nvSpPr>
          <p:cNvPr id="6" name="Footer Placeholder 5"/>
          <p:cNvSpPr>
            <a:spLocks noGrp="1"/>
          </p:cNvSpPr>
          <p:nvPr>
            <p:ph type="ftr" sz="quarter" idx="11"/>
          </p:nvPr>
        </p:nvSpPr>
        <p:spPr/>
        <p:txBody>
          <a:bodyPr/>
          <a:lstStyle/>
          <a:p>
            <a:r>
              <a:rPr lang="en-US"/>
              <a:t>24th Annual Compliance Conference</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591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10/27/2022</a:t>
            </a:r>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24th Annual Compliance Conference</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29863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justice.gov/opa/speech/file/1535301/downloa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w360.com/compliance/articles/1537908?cn_pk=fc3123aa-645a-4a59-9c7e-6bb8cbdd511d&amp;utm_source=newsletter&amp;utm_medium=email&amp;utm_campaign=custom&amp;utm_content=2022-10-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3zCkRAsUHw" TargetMode="External"/><Relationship Id="rId2" Type="http://schemas.openxmlformats.org/officeDocument/2006/relationships/hyperlink" Target="https://www.law360.com/compliance/articles/1537908?cn_pk=fc3123aa-645a-4a59-9c7e-6bb8cbdd511d&amp;utm_source=newsletter&amp;utm_medium=email&amp;utm_campaign=custom&amp;utm_content=2022-10-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icaid.gov/medicaid/managed-care/enrollment-report/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obert@trusiakla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mig.ny.gov/media/54416" TargetMode="External"/><Relationship Id="rId2" Type="http://schemas.openxmlformats.org/officeDocument/2006/relationships/hyperlink" Target="https://www.ussc.gov/sites/default/files/pdf/guidelines-manual/1991/manual-pdf/1991_Guidelines_Manual_Full.pdf" TargetMode="External"/><Relationship Id="rId1" Type="http://schemas.openxmlformats.org/officeDocument/2006/relationships/slideLayout" Target="../slideLayouts/slideLayout2.xml"/><Relationship Id="rId6" Type="http://schemas.openxmlformats.org/officeDocument/2006/relationships/hyperlink" Target="https://www.justice.gov/opa/speech/file/1535301/download" TargetMode="External"/><Relationship Id="rId5" Type="http://schemas.openxmlformats.org/officeDocument/2006/relationships/hyperlink" Target="https://www.justice.gov/criminal-fraud/page/file/937501/download" TargetMode="External"/><Relationship Id="rId4" Type="http://schemas.openxmlformats.org/officeDocument/2006/relationships/hyperlink" Target="https://oig.hhs.gov/documents/root/162/Practical-Guidance-for-Health-Care-Boards-on-Compliance-Oversigh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ustice.gov/opa/pr/glencore-entered-guilty-pleas-foreign-bribery-and-market-manipulation-schem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justice.gov/opa/speech/file/1535301/downloa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DCA2-2811-4602-8074-114E001B7B20}"/>
              </a:ext>
            </a:extLst>
          </p:cNvPr>
          <p:cNvSpPr>
            <a:spLocks noGrp="1"/>
          </p:cNvSpPr>
          <p:nvPr>
            <p:ph type="ctrTitle"/>
          </p:nvPr>
        </p:nvSpPr>
        <p:spPr>
          <a:xfrm>
            <a:off x="1371600" y="660400"/>
            <a:ext cx="9448800" cy="900545"/>
          </a:xfrm>
        </p:spPr>
        <p:txBody>
          <a:bodyPr>
            <a:normAutofit/>
          </a:bodyPr>
          <a:lstStyle/>
          <a:p>
            <a:pPr algn="ctr"/>
            <a:r>
              <a:rPr lang="en-US" sz="3600" b="1" i="1" u="sng" dirty="0">
                <a:solidFill>
                  <a:srgbClr val="FF0000"/>
                </a:solidFill>
              </a:rPr>
              <a:t>EFFECTIVE</a:t>
            </a:r>
            <a:r>
              <a:rPr lang="en-US" sz="3600" b="1" i="1" dirty="0">
                <a:solidFill>
                  <a:srgbClr val="FF0000"/>
                </a:solidFill>
              </a:rPr>
              <a:t> </a:t>
            </a:r>
            <a:r>
              <a:rPr lang="en-US" sz="3600" b="1" dirty="0">
                <a:solidFill>
                  <a:srgbClr val="FF0000"/>
                </a:solidFill>
              </a:rPr>
              <a:t>COMPLIANCE</a:t>
            </a:r>
          </a:p>
        </p:txBody>
      </p:sp>
      <p:sp>
        <p:nvSpPr>
          <p:cNvPr id="6" name="Rectangle 3">
            <a:extLst>
              <a:ext uri="{FF2B5EF4-FFF2-40B4-BE49-F238E27FC236}">
                <a16:creationId xmlns:a16="http://schemas.microsoft.com/office/drawing/2014/main" id="{0BEBB803-4953-4210-BBB6-50FE59343FA4}"/>
              </a:ext>
            </a:extLst>
          </p:cNvPr>
          <p:cNvSpPr>
            <a:spLocks noGrp="1" noChangeArrowheads="1"/>
          </p:cNvSpPr>
          <p:nvPr>
            <p:ph type="subTitle" idx="1"/>
          </p:nvPr>
        </p:nvSpPr>
        <p:spPr bwMode="auto">
          <a:xfrm>
            <a:off x="698966" y="1960134"/>
            <a:ext cx="110972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Century Gothic" panose="020B0502020202020204" pitchFamily="34" charset="0"/>
                <a:cs typeface="Calibri" panose="020F0502020204030204" pitchFamily="34" charset="0"/>
              </a:rPr>
              <a:t>THE NEXT GENERATION OF COMPLIANCE THAT BUILDS ON THE USSG AND OMIG FUNDAMENTALS AND ADVANCES COMPLIANCE CONSISTENT WITH NEW FEDERAL AND STATE REGULATIONS AND POLICY</a:t>
            </a:r>
            <a:endParaRPr kumimoji="0" lang="en-US" altLang="en-US" sz="2400" b="1" i="0" u="none" strike="noStrike" cap="none" normalizeH="0" baseline="0" dirty="0">
              <a:ln>
                <a:noFill/>
              </a:ln>
              <a:solidFill>
                <a:srgbClr val="FF0000"/>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7C3B7A2E-B880-4D93-BBFF-DC5754D6DBCA}"/>
              </a:ext>
            </a:extLst>
          </p:cNvPr>
          <p:cNvSpPr txBox="1"/>
          <p:nvPr/>
        </p:nvSpPr>
        <p:spPr>
          <a:xfrm>
            <a:off x="3637795" y="3331479"/>
            <a:ext cx="4825218" cy="430887"/>
          </a:xfrm>
          <a:prstGeom prst="rect">
            <a:avLst/>
          </a:prstGeom>
          <a:noFill/>
        </p:spPr>
        <p:txBody>
          <a:bodyPr wrap="square" rtlCol="0">
            <a:spAutoFit/>
          </a:bodyPr>
          <a:lstStyle/>
          <a:p>
            <a:pPr algn="ctr"/>
            <a:r>
              <a:rPr lang="en-US" sz="2200" b="1" dirty="0">
                <a:solidFill>
                  <a:srgbClr val="800000"/>
                </a:solidFill>
                <a:latin typeface="+mj-lt"/>
              </a:rPr>
              <a:t>Robert G. Trusiak, Esq.</a:t>
            </a:r>
          </a:p>
        </p:txBody>
      </p:sp>
      <p:sp>
        <p:nvSpPr>
          <p:cNvPr id="8" name="TextBox 7">
            <a:extLst>
              <a:ext uri="{FF2B5EF4-FFF2-40B4-BE49-F238E27FC236}">
                <a16:creationId xmlns:a16="http://schemas.microsoft.com/office/drawing/2014/main" id="{B1BCEE0D-24A4-41BB-AC3A-D6D63E6AFE32}"/>
              </a:ext>
            </a:extLst>
          </p:cNvPr>
          <p:cNvSpPr txBox="1"/>
          <p:nvPr/>
        </p:nvSpPr>
        <p:spPr>
          <a:xfrm>
            <a:off x="2289392" y="3988666"/>
            <a:ext cx="7613216" cy="1107996"/>
          </a:xfrm>
          <a:prstGeom prst="rect">
            <a:avLst/>
          </a:prstGeom>
          <a:noFill/>
        </p:spPr>
        <p:txBody>
          <a:bodyPr wrap="square" rtlCol="0">
            <a:spAutoFit/>
          </a:bodyPr>
          <a:lstStyle/>
          <a:p>
            <a:pPr algn="ctr"/>
            <a:r>
              <a:rPr lang="en-US" sz="2200" dirty="0">
                <a:solidFill>
                  <a:srgbClr val="800000"/>
                </a:solidFill>
                <a:latin typeface="+mj-lt"/>
              </a:rPr>
              <a:t>University of Rochester</a:t>
            </a:r>
          </a:p>
          <a:p>
            <a:pPr algn="ctr"/>
            <a:r>
              <a:rPr lang="en-US" sz="2200" dirty="0">
                <a:solidFill>
                  <a:srgbClr val="800000"/>
                </a:solidFill>
                <a:latin typeface="+mj-lt"/>
              </a:rPr>
              <a:t>24th  Annual Health Care Compliance Conference</a:t>
            </a:r>
          </a:p>
          <a:p>
            <a:pPr algn="ctr"/>
            <a:r>
              <a:rPr lang="en-US" sz="2200" dirty="0">
                <a:solidFill>
                  <a:srgbClr val="800000"/>
                </a:solidFill>
                <a:latin typeface="+mj-lt"/>
              </a:rPr>
              <a:t>October 27, 2022</a:t>
            </a:r>
          </a:p>
        </p:txBody>
      </p:sp>
      <p:sp>
        <p:nvSpPr>
          <p:cNvPr id="10" name="Rectangle 9">
            <a:extLst>
              <a:ext uri="{FF2B5EF4-FFF2-40B4-BE49-F238E27FC236}">
                <a16:creationId xmlns:a16="http://schemas.microsoft.com/office/drawing/2014/main" id="{0E871D28-DF09-480E-B736-E51F8AFAE1D1}"/>
              </a:ext>
            </a:extLst>
          </p:cNvPr>
          <p:cNvSpPr/>
          <p:nvPr/>
        </p:nvSpPr>
        <p:spPr>
          <a:xfrm>
            <a:off x="5444197" y="6375205"/>
            <a:ext cx="6037633" cy="461665"/>
          </a:xfrm>
          <a:prstGeom prst="rect">
            <a:avLst/>
          </a:prstGeom>
        </p:spPr>
        <p:txBody>
          <a:bodyPr wrap="square">
            <a:spAutoFit/>
          </a:bodyPr>
          <a:lstStyle/>
          <a:p>
            <a:pPr algn="ctr"/>
            <a:r>
              <a:rPr lang="en-US" sz="1200" dirty="0">
                <a:solidFill>
                  <a:srgbClr val="800000"/>
                </a:solidFill>
              </a:rPr>
              <a:t>Disclaimer: This presentation is provided for general informational and educational purposes only and does not constitute legal advice or opinions. </a:t>
            </a:r>
          </a:p>
        </p:txBody>
      </p:sp>
    </p:spTree>
    <p:extLst>
      <p:ext uri="{BB962C8B-B14F-4D97-AF65-F5344CB8AC3E}">
        <p14:creationId xmlns:p14="http://schemas.microsoft.com/office/powerpoint/2010/main" val="217558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7701-5A34-1D85-4E04-DE8CDAD2F543}"/>
              </a:ext>
            </a:extLst>
          </p:cNvPr>
          <p:cNvSpPr>
            <a:spLocks noGrp="1"/>
          </p:cNvSpPr>
          <p:nvPr>
            <p:ph type="title"/>
          </p:nvPr>
        </p:nvSpPr>
        <p:spPr/>
        <p:txBody>
          <a:bodyPr/>
          <a:lstStyle/>
          <a:p>
            <a:pPr algn="ctr"/>
            <a:r>
              <a:rPr kumimoji="0" lang="en-US" sz="2800" b="1" i="0" u="none" strike="noStrike" kern="1200" cap="all" spc="0" normalizeH="0" baseline="0" noProof="0" dirty="0">
                <a:ln>
                  <a:noFill/>
                </a:ln>
                <a:solidFill>
                  <a:prstClr val="black"/>
                </a:solidFill>
                <a:effectLst/>
                <a:uLnTx/>
                <a:uFillTx/>
                <a:latin typeface="Century Gothic" panose="020B0502020202020204"/>
                <a:ea typeface="+mj-ea"/>
                <a:cs typeface="+mj-cs"/>
              </a:rPr>
              <a:t>THE PATH TO EFFECTIVE COMPLIANCE--IS THE COMPLIANCE PROGRAM APPLED EARNESTLY AND IN GOOD FAITH?</a:t>
            </a:r>
            <a:endParaRPr lang="en-US" dirty="0"/>
          </a:p>
        </p:txBody>
      </p:sp>
      <p:sp>
        <p:nvSpPr>
          <p:cNvPr id="3" name="Content Placeholder 2">
            <a:extLst>
              <a:ext uri="{FF2B5EF4-FFF2-40B4-BE49-F238E27FC236}">
                <a16:creationId xmlns:a16="http://schemas.microsoft.com/office/drawing/2014/main" id="{67D1CF84-CC92-3057-FCE6-9A5D122BF0B7}"/>
              </a:ext>
            </a:extLst>
          </p:cNvPr>
          <p:cNvSpPr>
            <a:spLocks noGrp="1"/>
          </p:cNvSpPr>
          <p:nvPr>
            <p:ph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entury Gothic" panose="020B0502020202020204"/>
                <a:ea typeface="+mn-ea"/>
                <a:cs typeface="+mn-cs"/>
              </a:rPr>
              <a:t>PERSONAL DEVICE POLICY TO ENSURE PRESERVATION OF COMMUNICATIONS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“As a general rule, all corporations with robust compliance programs should have effective policies governing the use of personal devices and third-party messaging platforms for corporate communications, should provide clear training to employees about such policies, and should enforce such policies when violations are identified. Prosecutors should also consider whether a corporation seeking cooperation credit in connection with an investigation has instituted policies to ensure that it will be able to collect and provide to the government all non-privileged responsive documents relevant to the investigation, including work-related communications (e.g. , texts, </a:t>
            </a:r>
            <a:r>
              <a:rPr kumimoji="0" lang="en-US" sz="2400" b="1" i="0" u="none" strike="noStrike" kern="1200" cap="none" spc="0" normalizeH="0" baseline="0" noProof="0" dirty="0" err="1">
                <a:ln>
                  <a:noFill/>
                </a:ln>
                <a:solidFill>
                  <a:prstClr val="black"/>
                </a:solidFill>
                <a:effectLst/>
                <a:uLnTx/>
                <a:uFillTx/>
                <a:latin typeface="Century Gothic" panose="020B0502020202020204"/>
                <a:ea typeface="+mn-ea"/>
                <a:cs typeface="+mn-cs"/>
              </a:rPr>
              <a:t>emessages</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 or chats), and data contained on phones, tablets, or other devices that are used by its employees for business purposes.”</a:t>
            </a:r>
          </a:p>
          <a:p>
            <a:endParaRPr lang="en-US" dirty="0"/>
          </a:p>
        </p:txBody>
      </p:sp>
      <p:sp>
        <p:nvSpPr>
          <p:cNvPr id="4" name="Date Placeholder 3">
            <a:extLst>
              <a:ext uri="{FF2B5EF4-FFF2-40B4-BE49-F238E27FC236}">
                <a16:creationId xmlns:a16="http://schemas.microsoft.com/office/drawing/2014/main" id="{8F3BBEE4-4785-3FB5-8E63-20A0140CC81C}"/>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F6474E77-043B-137E-48D4-25EF34DB61F2}"/>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46384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D01A-A3D3-706F-7A5E-61FAF5CFA9D2}"/>
              </a:ext>
            </a:extLst>
          </p:cNvPr>
          <p:cNvSpPr>
            <a:spLocks noGrp="1"/>
          </p:cNvSpPr>
          <p:nvPr>
            <p:ph type="title"/>
          </p:nvPr>
        </p:nvSpPr>
        <p:spPr>
          <a:xfrm>
            <a:off x="1874982" y="221673"/>
            <a:ext cx="9631218" cy="1835728"/>
          </a:xfrm>
        </p:spPr>
        <p:txBody>
          <a:bodyPr>
            <a:normAutofit fontScale="90000"/>
          </a:bodyPr>
          <a:lstStyle/>
          <a:p>
            <a:pPr algn="ctr"/>
            <a:r>
              <a:rPr kumimoji="0" lang="en-US" sz="4000" b="1" i="0" u="none" strike="noStrike" kern="1200" cap="all" spc="0" normalizeH="0" baseline="0" noProof="0" dirty="0">
                <a:ln>
                  <a:noFill/>
                </a:ln>
                <a:solidFill>
                  <a:prstClr val="black"/>
                </a:solidFill>
                <a:effectLst/>
                <a:uLnTx/>
                <a:uFillTx/>
                <a:latin typeface="Century Gothic" panose="020B0502020202020204"/>
                <a:ea typeface="+mj-ea"/>
                <a:cs typeface="+mj-cs"/>
              </a:rPr>
              <a:t>THE PATH TO EFFECTIVE COMPLIANCE--IS THE COMPLIANCE PROGRAM APPLED EARNESTLY AND IN GOOD FAITH?</a:t>
            </a:r>
            <a:endParaRPr lang="en-US" dirty="0"/>
          </a:p>
        </p:txBody>
      </p:sp>
      <p:sp>
        <p:nvSpPr>
          <p:cNvPr id="3" name="Content Placeholder 2">
            <a:extLst>
              <a:ext uri="{FF2B5EF4-FFF2-40B4-BE49-F238E27FC236}">
                <a16:creationId xmlns:a16="http://schemas.microsoft.com/office/drawing/2014/main" id="{9D175ABD-E8F8-B51F-F4FE-0A49573F30C8}"/>
              </a:ext>
            </a:extLst>
          </p:cNvPr>
          <p:cNvSpPr>
            <a:spLocks noGrp="1"/>
          </p:cNvSpPr>
          <p:nvPr>
            <p:ph idx="1"/>
          </p:nvPr>
        </p:nvSpPr>
        <p:spPr>
          <a:xfrm>
            <a:off x="685800" y="1796473"/>
            <a:ext cx="10820400" cy="4516581"/>
          </a:xfrm>
        </p:spPr>
        <p:txBody>
          <a:bodyPr>
            <a:normAutofit fontScale="92500" lnSpcReduction="10000"/>
          </a:bodyPr>
          <a:lstStyle/>
          <a:p>
            <a:r>
              <a:rPr lang="en-US" b="1" dirty="0"/>
              <a:t>DOJ expands its guidance on use of personal devices and third-party applications. Under the new guidance, whether and how companies ensure business-related communications are preserved are now part of the government's analysis of the effectiveness of a company's compliance program. This section explicitly directs prosecutors to consider whether:"[T]he corporation has implemented effective policies and procedures governing the use of personal devices and third-party messaging platforms to ensure that business-related electronic data and communications are preserved"; and"[A] corporation seeking cooperation credit in connection with an investigation has instituted policies to ensure that it will be able to collect and provide to the government all non-privileged responsive documents relevant to the investigation, including work-related communications (e.g., texts, </a:t>
            </a:r>
            <a:r>
              <a:rPr lang="en-US" b="1" dirty="0" err="1"/>
              <a:t>emessages</a:t>
            </a:r>
            <a:r>
              <a:rPr lang="en-US" b="1" dirty="0"/>
              <a:t>, or chats), and data contained on phones, tablets, or other devices that are used by its employees for business </a:t>
            </a:r>
            <a:r>
              <a:rPr lang="en-US" b="1" dirty="0" err="1"/>
              <a:t>purposes."Speaking</a:t>
            </a:r>
            <a:r>
              <a:rPr lang="en-US" b="1" dirty="0"/>
              <a:t> to industry, the memo went on to note that, as a general rule, all corporations with robust compliance programs should: (1) have effective policies governing the use of personal devices and third-party messaging platforms for corporate communications; (2) provide clear policy training to employees; and (3) enforce such policies when violations are identified.  See </a:t>
            </a:r>
            <a:r>
              <a:rPr lang="en-US" b="1" dirty="0">
                <a:hlinkClick r:id="rId2"/>
              </a:rPr>
              <a:t>https://www.justice.gov/opa/speech/file/1535301/download</a:t>
            </a:r>
            <a:r>
              <a:rPr lang="en-US" b="1" dirty="0"/>
              <a:t>.  </a:t>
            </a:r>
            <a:endParaRPr lang="en-US" dirty="0"/>
          </a:p>
        </p:txBody>
      </p:sp>
      <p:sp>
        <p:nvSpPr>
          <p:cNvPr id="4" name="Date Placeholder 3">
            <a:extLst>
              <a:ext uri="{FF2B5EF4-FFF2-40B4-BE49-F238E27FC236}">
                <a16:creationId xmlns:a16="http://schemas.microsoft.com/office/drawing/2014/main" id="{AF5CDE36-7CF4-2A0F-29C3-8F54E3C6A34B}"/>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8D36178C-CFE2-261B-F2BA-B5C9272ED58D}"/>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254644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097F-CBD6-6C03-78F2-0FA6633DA1C9}"/>
              </a:ext>
            </a:extLst>
          </p:cNvPr>
          <p:cNvSpPr>
            <a:spLocks noGrp="1"/>
          </p:cNvSpPr>
          <p:nvPr>
            <p:ph type="title"/>
          </p:nvPr>
        </p:nvSpPr>
        <p:spPr>
          <a:xfrm>
            <a:off x="2895600" y="447964"/>
            <a:ext cx="8610600" cy="1609437"/>
          </a:xfrm>
        </p:spPr>
        <p:txBody>
          <a:bodyPr>
            <a:normAutofit/>
          </a:bodyPr>
          <a:lstStyle/>
          <a:p>
            <a:pPr algn="ctr"/>
            <a:r>
              <a:rPr kumimoji="0" lang="en-US" sz="3200" b="1" i="0" u="none" strike="noStrike" kern="1200" cap="all" spc="0" normalizeH="0" baseline="0" noProof="0" dirty="0">
                <a:ln>
                  <a:noFill/>
                </a:ln>
                <a:solidFill>
                  <a:prstClr val="black"/>
                </a:solidFill>
                <a:effectLst/>
                <a:uLnTx/>
                <a:uFillTx/>
                <a:latin typeface="Century Gothic" panose="020B0502020202020204"/>
                <a:ea typeface="+mj-ea"/>
                <a:cs typeface="+mj-cs"/>
              </a:rPr>
              <a:t>THE PATH TO EFFECTIVE COMPLIANCE--IS THE COMPLIANCE PROGRAM APPLED EARNESTLY AND IN GOOD FAITH?</a:t>
            </a:r>
            <a:endParaRPr lang="en-US" sz="3200" dirty="0"/>
          </a:p>
        </p:txBody>
      </p:sp>
      <p:sp>
        <p:nvSpPr>
          <p:cNvPr id="3" name="Content Placeholder 2">
            <a:extLst>
              <a:ext uri="{FF2B5EF4-FFF2-40B4-BE49-F238E27FC236}">
                <a16:creationId xmlns:a16="http://schemas.microsoft.com/office/drawing/2014/main" id="{BD0F8857-C26C-3A4E-9B22-1E0B3E1E827B}"/>
              </a:ext>
            </a:extLst>
          </p:cNvPr>
          <p:cNvSpPr>
            <a:spLocks noGrp="1"/>
          </p:cNvSpPr>
          <p:nvPr>
            <p:ph idx="1"/>
          </p:nvPr>
        </p:nvSpPr>
        <p:spPr>
          <a:xfrm>
            <a:off x="685800" y="2004292"/>
            <a:ext cx="10820400" cy="4214394"/>
          </a:xfrm>
        </p:spPr>
        <p:txBody>
          <a:bodyPr>
            <a:noAutofit/>
          </a:bodyPr>
          <a:lstStyle/>
          <a:p>
            <a:r>
              <a:rPr lang="en-US" sz="1400" b="1" i="1" dirty="0"/>
              <a:t>COMPLIANCE RESOURCES</a:t>
            </a:r>
          </a:p>
          <a:p>
            <a:pPr lvl="1"/>
            <a:r>
              <a:rPr lang="en-US" sz="1400" b="1" dirty="0"/>
              <a:t>Some material changes have come to corporate integrity agreements (CIAs), and they have implications for voluntary compliance programs, according to Laura Ellis, HHS OIG, who spoke at the AHLA conference, Baltimore, MD, Sept 28-30, 2022.  </a:t>
            </a:r>
          </a:p>
          <a:p>
            <a:pPr lvl="2"/>
            <a:r>
              <a:rPr lang="en-US" sz="1400" b="1" dirty="0"/>
              <a:t>New CIA language is stronger. It states, </a:t>
            </a:r>
            <a:r>
              <a:rPr lang="en-US" sz="1400" b="1" u="sng" dirty="0"/>
              <a:t>“The compliance officer shall not have any noncompliance job responsibilities that, in OIG’s discretion, may interfere or conflict with the compliance officer’s ability to perform the duties outlined in this CIA.”  </a:t>
            </a:r>
            <a:r>
              <a:rPr lang="en-US" sz="1400" b="1" dirty="0"/>
              <a:t>The reason for this change is OIG’s concern about what Ellis called “intensive job creep” over the past five or six years. Although they’re not general counsel, as OIG advises, compliance officers “are taking on other roles we think are not appropriate.” Ellis, who monitors CIAs, described some she has seen in the past year where compliance officers wore other hats: </a:t>
            </a:r>
          </a:p>
          <a:p>
            <a:pPr marL="1828800" lvl="4" indent="0">
              <a:buNone/>
            </a:pPr>
            <a:r>
              <a:rPr lang="en-US" sz="1400" b="1" dirty="0"/>
              <a:t>◆ Responsibility for all patient services at a skilled nursing facility except rehabilitation. “This just blew my mind,” Ellis said.  </a:t>
            </a:r>
          </a:p>
          <a:p>
            <a:pPr marL="914400" lvl="2" indent="0">
              <a:buNone/>
            </a:pPr>
            <a:r>
              <a:rPr lang="en-US" sz="1400" b="1" dirty="0"/>
              <a:t>	◆ Responsibility for medical reviews and administrative appeals. “In OIG’s opinion, you can’t 	be the 	compliance officer saying, ‘These are the rules and we have to follow them,’ and 	then 	arguing to the government its interpretation of the rules is wrong,” she said.</a:t>
            </a:r>
          </a:p>
          <a:p>
            <a:pPr marL="914400" lvl="2" indent="0">
              <a:buNone/>
            </a:pPr>
            <a:r>
              <a:rPr lang="en-US" sz="1400" b="1" dirty="0"/>
              <a:t>	◆ Responsibility for negotiating contracts. Compliance officers are supposed to ensure 	organizations have processes in place to follow rules and be an objective voice providing 	advice and evaluations, “but not making decisions,” Ellis noted. “You should not be negotiating 	contracts with anybody. There are other people in the organization who are better suited to do that.”</a:t>
            </a:r>
          </a:p>
        </p:txBody>
      </p:sp>
      <p:sp>
        <p:nvSpPr>
          <p:cNvPr id="4" name="Date Placeholder 3">
            <a:extLst>
              <a:ext uri="{FF2B5EF4-FFF2-40B4-BE49-F238E27FC236}">
                <a16:creationId xmlns:a16="http://schemas.microsoft.com/office/drawing/2014/main" id="{83425907-E552-16EA-CCA4-585E671F696F}"/>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4A91A78C-808E-EF19-E298-028725DDBF2C}"/>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78901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4BB0-8182-2F75-7DAE-DFDCED47E795}"/>
              </a:ext>
            </a:extLst>
          </p:cNvPr>
          <p:cNvSpPr>
            <a:spLocks noGrp="1"/>
          </p:cNvSpPr>
          <p:nvPr>
            <p:ph type="title"/>
          </p:nvPr>
        </p:nvSpPr>
        <p:spPr/>
        <p:txBody>
          <a:bodyPr>
            <a:normAutofit fontScale="90000"/>
          </a:bodyPr>
          <a:lstStyle/>
          <a:p>
            <a:pPr algn="ctr"/>
            <a:r>
              <a:rPr lang="en-US" sz="4000" b="1" dirty="0"/>
              <a:t>DOES THE COMPLIANCE PROGRAM WORK IN PRACTICE—DATA, DATA AND MORE DATA</a:t>
            </a:r>
            <a:endParaRPr lang="en-US" dirty="0"/>
          </a:p>
        </p:txBody>
      </p:sp>
      <p:sp>
        <p:nvSpPr>
          <p:cNvPr id="3" name="Content Placeholder 2">
            <a:extLst>
              <a:ext uri="{FF2B5EF4-FFF2-40B4-BE49-F238E27FC236}">
                <a16:creationId xmlns:a16="http://schemas.microsoft.com/office/drawing/2014/main" id="{1053B74C-A4E1-837F-52FA-293BB8337BC1}"/>
              </a:ext>
            </a:extLst>
          </p:cNvPr>
          <p:cNvSpPr>
            <a:spLocks noGrp="1"/>
          </p:cNvSpPr>
          <p:nvPr>
            <p:ph idx="1"/>
          </p:nvPr>
        </p:nvSpPr>
        <p:spPr>
          <a:xfrm>
            <a:off x="685800" y="2867891"/>
            <a:ext cx="10820400" cy="335079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entury Gothic" panose="020B0502020202020204"/>
                <a:ea typeface="+mn-ea"/>
                <a:cs typeface="+mn-cs"/>
              </a:rPr>
              <a:t>WHAT DOES BEER AND COMPLIANCE HAVE IN COMMON?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DOJ hired in September 2022 Matt Galvin, former global vice president of ethics and compliance at Anheuser-Busch InBev SA, the world's largest brewery, for the new role of compliance and data analytics counsel.   From LAW360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https://www.law360.com/compliance/articles/1537908?cn_pk=fc3123aa-645a-4a59-9c7e-6bb8cbdd511d&amp;utm_source=newsletter&amp;utm_medium=email&amp;utm_campaign=custom&amp;utm_content=2022-10-11</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endParaRPr lang="en-US" dirty="0"/>
          </a:p>
        </p:txBody>
      </p:sp>
      <p:sp>
        <p:nvSpPr>
          <p:cNvPr id="4" name="Date Placeholder 3">
            <a:extLst>
              <a:ext uri="{FF2B5EF4-FFF2-40B4-BE49-F238E27FC236}">
                <a16:creationId xmlns:a16="http://schemas.microsoft.com/office/drawing/2014/main" id="{031BA657-7DC2-6AE2-B910-8811793E4621}"/>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A87D954A-0CA6-9426-7CFF-973ECD875513}"/>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67428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FDA0-A618-A359-B19D-DA31BE1F89FB}"/>
              </a:ext>
            </a:extLst>
          </p:cNvPr>
          <p:cNvSpPr>
            <a:spLocks noGrp="1"/>
          </p:cNvSpPr>
          <p:nvPr>
            <p:ph type="title"/>
          </p:nvPr>
        </p:nvSpPr>
        <p:spPr>
          <a:xfrm>
            <a:off x="2895600" y="323273"/>
            <a:ext cx="8610600" cy="1413163"/>
          </a:xfrm>
        </p:spPr>
        <p:txBody>
          <a:bodyPr>
            <a:normAutofit fontScale="90000"/>
          </a:bodyPr>
          <a:lstStyle/>
          <a:p>
            <a:pPr algn="ctr"/>
            <a:r>
              <a:rPr lang="en-US" sz="4000" b="1" dirty="0"/>
              <a:t>DOES THE COMPLIANCE PROGRAM WORK IN PRACTICE—DATA, DATA AND MORE DATA</a:t>
            </a:r>
            <a:endParaRPr lang="en-US" dirty="0"/>
          </a:p>
        </p:txBody>
      </p:sp>
      <p:sp>
        <p:nvSpPr>
          <p:cNvPr id="3" name="Content Placeholder 2">
            <a:extLst>
              <a:ext uri="{FF2B5EF4-FFF2-40B4-BE49-F238E27FC236}">
                <a16:creationId xmlns:a16="http://schemas.microsoft.com/office/drawing/2014/main" id="{54EFC0C5-6F29-E592-E06C-CA76FFB95ED0}"/>
              </a:ext>
            </a:extLst>
          </p:cNvPr>
          <p:cNvSpPr>
            <a:spLocks noGrp="1"/>
          </p:cNvSpPr>
          <p:nvPr>
            <p:ph idx="1"/>
          </p:nvPr>
        </p:nvSpPr>
        <p:spPr>
          <a:xfrm>
            <a:off x="685800" y="1768764"/>
            <a:ext cx="10820400" cy="4682836"/>
          </a:xfrm>
        </p:spPr>
        <p:txBody>
          <a:bodyPr>
            <a:normAutofit fontScale="77500" lnSpcReduction="20000"/>
          </a:bodyPr>
          <a:lstStyle/>
          <a:p>
            <a:r>
              <a:rPr lang="en-US" sz="2300" b="1" dirty="0"/>
              <a:t>“Observers should expect Galvin to leave a mark on the DOJ similar to the one he left at AB </a:t>
            </a:r>
            <a:r>
              <a:rPr lang="en-US" sz="2300" b="1" dirty="0" err="1"/>
              <a:t>Inbev</a:t>
            </a:r>
            <a:r>
              <a:rPr lang="en-US" sz="2300" b="1" dirty="0"/>
              <a:t>, where he transformed the company's compliance program to a data-driven machine.  What separates Galvin's new role from the prior compliance counsel role at the DOJ are two key words: data analytics.”</a:t>
            </a:r>
          </a:p>
          <a:p>
            <a:r>
              <a:rPr lang="en-US" sz="2300" b="1" dirty="0"/>
              <a:t>“Some companies have experimented with various traditional ways of measuring executives' compliance performance — for example, rewarding executives whose teams have strong compliance training attendance rates, or penalizing executives for compliance breaches that have been found on their teams. The problem with these one-dimensional measurements is that they are easy to game: Executives can ensure their teams attend compliance trainings, but simultaneously compel them to do their jobs in noncompliant ways; they can also suppress reporting of compliance issues to minimize the chances of being investigated.</a:t>
            </a:r>
          </a:p>
          <a:p>
            <a:r>
              <a:rPr lang="en-US" sz="2300" b="1" dirty="0"/>
              <a:t>An approach like </a:t>
            </a:r>
            <a:r>
              <a:rPr lang="en-US" sz="2300" b="1" dirty="0" err="1"/>
              <a:t>BrewRight</a:t>
            </a:r>
            <a:r>
              <a:rPr lang="en-US" sz="2300" b="1" dirty="0"/>
              <a:t>, however, would measure compliance performance using a multitude of data points, such as accounts payable activities, third-party management, conflicts of interest, audit performance, employee retention rates, anti-competitive activities and substantiated investigation </a:t>
            </a:r>
            <a:r>
              <a:rPr lang="en-US" sz="2300" b="1" dirty="0" err="1"/>
              <a:t>results.When</a:t>
            </a:r>
            <a:r>
              <a:rPr lang="en-US" sz="2300" b="1" dirty="0"/>
              <a:t> performance is measured using hundreds of data points, which is what AB InBev's program does, it becomes impossible for executives to game the system.” </a:t>
            </a:r>
            <a:r>
              <a:rPr kumimoji="0" lang="en-US" sz="2300" b="1" i="0" u="none" strike="noStrike" kern="1200" cap="none" spc="0" normalizeH="0" baseline="0" noProof="0" dirty="0">
                <a:ln>
                  <a:noFill/>
                </a:ln>
                <a:solidFill>
                  <a:prstClr val="black"/>
                </a:solidFill>
                <a:effectLst/>
                <a:uLnTx/>
                <a:uFillTx/>
                <a:latin typeface="Century Gothic" panose="020B0502020202020204"/>
                <a:ea typeface="+mn-ea"/>
                <a:cs typeface="+mn-cs"/>
              </a:rPr>
              <a:t>From LAW360 </a:t>
            </a:r>
            <a:r>
              <a:rPr kumimoji="0" lang="en-US" sz="23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https://www.law360.com/compliance/articles/1537908?cn_pk=fc3123aa-645a-4a59-9c7e-6bb8cbdd511d&amp;utm_source=newsletter&amp;utm_medium=email&amp;utm_campaign=custom&amp;utm_content=2022-10-11</a:t>
            </a:r>
            <a:r>
              <a:rPr kumimoji="0" lang="en-US" sz="2300" b="1" i="0" u="none" strike="noStrike" kern="1200" cap="none" spc="0" normalizeH="0" baseline="0" noProof="0" dirty="0">
                <a:ln>
                  <a:noFill/>
                </a:ln>
                <a:solidFill>
                  <a:prstClr val="black"/>
                </a:solidFill>
                <a:effectLst/>
                <a:uLnTx/>
                <a:uFillTx/>
                <a:latin typeface="Century Gothic" panose="020B0502020202020204"/>
                <a:ea typeface="+mn-ea"/>
                <a:cs typeface="+mn-cs"/>
              </a:rPr>
              <a:t>. </a:t>
            </a:r>
            <a:endParaRPr lang="en-US" sz="2300" b="1"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300" b="1" dirty="0"/>
              <a:t>See  </a:t>
            </a:r>
            <a:r>
              <a:rPr kumimoji="0" lang="en-US" sz="2300" b="1"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https://www.youtube.com/watch?v=j3zCkRAsUHw</a:t>
            </a:r>
            <a:r>
              <a:rPr lang="en-US" sz="2300" b="1" dirty="0">
                <a:solidFill>
                  <a:prstClr val="black"/>
                </a:solidFill>
                <a:latin typeface="Century Gothic" panose="020B0502020202020204"/>
              </a:rPr>
              <a:t> for a </a:t>
            </a:r>
            <a:r>
              <a:rPr lang="en-US" sz="2300" b="1" dirty="0" err="1">
                <a:solidFill>
                  <a:prstClr val="black"/>
                </a:solidFill>
                <a:latin typeface="Century Gothic" panose="020B0502020202020204"/>
              </a:rPr>
              <a:t>Youtube</a:t>
            </a:r>
            <a:r>
              <a:rPr lang="en-US" sz="2300" b="1" dirty="0">
                <a:solidFill>
                  <a:prstClr val="black"/>
                </a:solidFill>
                <a:latin typeface="Century Gothic" panose="020B0502020202020204"/>
              </a:rPr>
              <a:t> of Mr. Galvin.  </a:t>
            </a:r>
            <a:r>
              <a:rPr kumimoji="0" lang="en-US" sz="23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endParaRPr lang="en-US" dirty="0"/>
          </a:p>
        </p:txBody>
      </p:sp>
      <p:sp>
        <p:nvSpPr>
          <p:cNvPr id="4" name="Date Placeholder 3">
            <a:extLst>
              <a:ext uri="{FF2B5EF4-FFF2-40B4-BE49-F238E27FC236}">
                <a16:creationId xmlns:a16="http://schemas.microsoft.com/office/drawing/2014/main" id="{807462DA-0577-BCE5-4C39-FE90DB90AF95}"/>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0A3CCCF9-18CE-57E6-0224-F8470B48C2F0}"/>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325756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FDE2-FE39-B723-1D0F-BF53A6362861}"/>
              </a:ext>
            </a:extLst>
          </p:cNvPr>
          <p:cNvSpPr>
            <a:spLocks noGrp="1"/>
          </p:cNvSpPr>
          <p:nvPr>
            <p:ph type="title"/>
          </p:nvPr>
        </p:nvSpPr>
        <p:spPr/>
        <p:txBody>
          <a:bodyPr/>
          <a:lstStyle/>
          <a:p>
            <a:r>
              <a:rPr lang="en-US" sz="4000" b="1" dirty="0"/>
              <a:t>DOES THE COMPLIANCE PROGRAM WORK IN PRACTICE?</a:t>
            </a:r>
            <a:endParaRPr lang="en-US" dirty="0"/>
          </a:p>
        </p:txBody>
      </p:sp>
      <p:sp>
        <p:nvSpPr>
          <p:cNvPr id="3" name="Content Placeholder 2">
            <a:extLst>
              <a:ext uri="{FF2B5EF4-FFF2-40B4-BE49-F238E27FC236}">
                <a16:creationId xmlns:a16="http://schemas.microsoft.com/office/drawing/2014/main" id="{304724C1-78F4-1AC5-BC14-3741BE563FC7}"/>
              </a:ext>
            </a:extLst>
          </p:cNvPr>
          <p:cNvSpPr>
            <a:spLocks noGrp="1"/>
          </p:cNvSpPr>
          <p:nvPr>
            <p:ph idx="1"/>
          </p:nvPr>
        </p:nvSpPr>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entury Gothic" panose="020B0502020202020204"/>
                <a:ea typeface="+mn-ea"/>
                <a:cs typeface="+mn-cs"/>
              </a:rPr>
              <a:t>When DOJ officials talk to the compliance community, they emphasize the importance of data, Polite said. Data helps identify the “touchpoints in your organization that are most appropriate for you to lean into and make sure your compliance resources are matching that risk profile.”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Polite [</a:t>
            </a:r>
            <a:r>
              <a:rPr kumimoji="0" lang="en-US" sz="1800" b="1" i="0" u="sng" strike="noStrike" kern="1200" cap="none" spc="0" normalizeH="0" baseline="0" noProof="0" dirty="0">
                <a:ln>
                  <a:noFill/>
                </a:ln>
                <a:solidFill>
                  <a:prstClr val="black"/>
                </a:solidFill>
                <a:effectLst/>
                <a:uLnTx/>
                <a:uFillTx/>
                <a:latin typeface="Century Gothic" panose="020B0502020202020204"/>
                <a:ea typeface="+mn-ea"/>
                <a:cs typeface="+mn-cs"/>
              </a:rPr>
              <a:t>AAG Polite, former CCO for Entergy Corporation</a:t>
            </a: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 also spoke about how DOJ can empower compliance. He told the story of a team from a corporation coming into the department to try to avoid an adverse resolution. Polite asked the compliance officer a question about compliance resources and the general counsel answered. “For my purposes that answered all the questions I had,” he said. “The compliance officer literally and figuratively didn’t have a voice in this organization. If you do have occasion to advocate to the Department of Justice and there are questions about your compliance program, make sure you bring your compliance officer.  The questions will be for the compliance officer. Make sure they are equipped to answer those questions and make sure they are reflective of the empowered voice they should have in the organization.”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DOJ has just implemented compliance officer certifications in its corporate fraud resolutions.  Compliance officers are required to certify the compliance program is functioning effectively and well-designed to prevent and detect violations. “That is not intended to be punitive,” Polite noted. “I hold compliance officers in high esteem” and he has hired them in the higher ranks of the DOJ criminal division. The purpose of the certification is “to ensure compliance officers have a seat at the table in advocating a final resolution to DOJ,” he said.</a:t>
            </a:r>
          </a:p>
          <a:p>
            <a:endParaRPr lang="en-US" dirty="0"/>
          </a:p>
        </p:txBody>
      </p:sp>
      <p:sp>
        <p:nvSpPr>
          <p:cNvPr id="4" name="Date Placeholder 3">
            <a:extLst>
              <a:ext uri="{FF2B5EF4-FFF2-40B4-BE49-F238E27FC236}">
                <a16:creationId xmlns:a16="http://schemas.microsoft.com/office/drawing/2014/main" id="{D07C39A1-39E3-7FBD-CE78-F4278638B2B7}"/>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55526800-9352-4AA1-D488-775A5B6013AA}"/>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131125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FA08-2A0E-5132-0426-639B5827F8CD}"/>
              </a:ext>
            </a:extLst>
          </p:cNvPr>
          <p:cNvSpPr>
            <a:spLocks noGrp="1"/>
          </p:cNvSpPr>
          <p:nvPr>
            <p:ph type="title"/>
          </p:nvPr>
        </p:nvSpPr>
        <p:spPr>
          <a:xfrm>
            <a:off x="2886364" y="170873"/>
            <a:ext cx="8619836" cy="1886528"/>
          </a:xfrm>
        </p:spPr>
        <p:txBody>
          <a:bodyPr>
            <a:normAutofit/>
          </a:bodyPr>
          <a:lstStyle/>
          <a:p>
            <a:pPr algn="ctr"/>
            <a:r>
              <a:rPr lang="en-US" b="1" dirty="0"/>
              <a:t>THE PATH TO EFFECTIVE COMPLIANCE AT THE STATE LEVEL</a:t>
            </a:r>
          </a:p>
        </p:txBody>
      </p:sp>
      <p:sp>
        <p:nvSpPr>
          <p:cNvPr id="3" name="Content Placeholder 2">
            <a:extLst>
              <a:ext uri="{FF2B5EF4-FFF2-40B4-BE49-F238E27FC236}">
                <a16:creationId xmlns:a16="http://schemas.microsoft.com/office/drawing/2014/main" id="{26C97E14-5C5F-CFA9-39CE-B0CD1A96C59E}"/>
              </a:ext>
            </a:extLst>
          </p:cNvPr>
          <p:cNvSpPr>
            <a:spLocks noGrp="1"/>
          </p:cNvSpPr>
          <p:nvPr>
            <p:ph idx="1"/>
          </p:nvPr>
        </p:nvSpPr>
        <p:spPr>
          <a:xfrm>
            <a:off x="298173" y="1694873"/>
            <a:ext cx="11509513" cy="4660971"/>
          </a:xfrm>
        </p:spPr>
        <p:txBody>
          <a:bodyPr>
            <a:noAutofit/>
          </a:bodyPr>
          <a:lstStyle/>
          <a:p>
            <a:r>
              <a:rPr lang="en-US" sz="1700" b="1" dirty="0"/>
              <a:t>18 NYCRR Part 521 (Late 2022)</a:t>
            </a:r>
          </a:p>
          <a:p>
            <a:pPr marL="0" indent="0">
              <a:buNone/>
            </a:pPr>
            <a:endParaRPr lang="en-US" sz="200" b="1" dirty="0"/>
          </a:p>
          <a:p>
            <a:pPr lvl="1"/>
            <a:r>
              <a:rPr lang="en-US" sz="1700" b="1" dirty="0"/>
              <a:t>The proposed rulemaking will repeal and add a new 18 NYCRR Part 521 . </a:t>
            </a:r>
            <a:r>
              <a:rPr lang="en-US" sz="1700" b="1" dirty="0" err="1"/>
              <a:t>SubPart</a:t>
            </a:r>
            <a:r>
              <a:rPr lang="en-US" sz="1700" b="1" dirty="0"/>
              <a:t> 521-1 is added to replace what was formerly Part 521, Provider Compliance Programs. </a:t>
            </a:r>
          </a:p>
          <a:p>
            <a:pPr marL="457200" lvl="1" indent="0">
              <a:buNone/>
            </a:pPr>
            <a:endParaRPr lang="en-US" sz="200" b="1" dirty="0"/>
          </a:p>
          <a:p>
            <a:pPr lvl="1"/>
            <a:r>
              <a:rPr lang="en-US" sz="1700" b="1" u="sng" dirty="0"/>
              <a:t>Contractual Requirements</a:t>
            </a:r>
            <a:r>
              <a:rPr lang="en-US" sz="1700" b="1" dirty="0"/>
              <a:t>. The newly proposed regulations require providers to ensure that their contracts with contractors, agents, subcontractors and independent contractors specify that they are subject to the provider’s compliance program requirements if they are “affected individuals” and that all contracts must include termination provisions for failure to adhere to the compliance program’s requirements.  If finalized, this rule will likely require most required providers to review and amend many of their existing agreements. </a:t>
            </a:r>
          </a:p>
          <a:p>
            <a:pPr marL="457200" lvl="1" indent="0">
              <a:buNone/>
            </a:pPr>
            <a:endParaRPr lang="en-US" sz="200" b="1" dirty="0"/>
          </a:p>
          <a:p>
            <a:pPr lvl="1"/>
            <a:r>
              <a:rPr lang="en-US" sz="1700" b="1" u="sng" dirty="0"/>
              <a:t>Compliance Officer Responsibilities. </a:t>
            </a:r>
            <a:r>
              <a:rPr lang="en-US" sz="1700" b="1" dirty="0"/>
              <a:t>The newly proposed rules also set out, in detail, the Compliance Officer’s responsibilities.  For example, the Compliance Officer must, among other things, draft, implement and update no less than annually (or as otherwise necessary) a compliance work plan for the coming year, and must report no less than quarterly to the governing body, chief executive and Compliance Committee on the progress of adopting, implementing and maintaining the compliance program.  The new rules also specifically mandate that the Compliance Officer be allocated sufficient staff and resources to satisfactorily perform his or her day-to-day responsibilities based on the required provider’s risk areas and “organizational experience.” </a:t>
            </a:r>
          </a:p>
          <a:p>
            <a:pPr lvl="1"/>
            <a:endParaRPr lang="en-US" sz="1700" dirty="0"/>
          </a:p>
          <a:p>
            <a:pPr lvl="1"/>
            <a:endParaRPr lang="en-US" sz="1700" dirty="0"/>
          </a:p>
        </p:txBody>
      </p:sp>
      <p:sp>
        <p:nvSpPr>
          <p:cNvPr id="4" name="Date Placeholder 3">
            <a:extLst>
              <a:ext uri="{FF2B5EF4-FFF2-40B4-BE49-F238E27FC236}">
                <a16:creationId xmlns:a16="http://schemas.microsoft.com/office/drawing/2014/main" id="{D6826440-0C0A-4347-9E02-3A5ADEBE91F9}"/>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C50581EA-02CA-3D63-15AB-A386788BC5A5}"/>
              </a:ext>
            </a:extLst>
          </p:cNvPr>
          <p:cNvSpPr>
            <a:spLocks noGrp="1"/>
          </p:cNvSpPr>
          <p:nvPr>
            <p:ph type="ftr" sz="quarter" idx="11"/>
          </p:nvPr>
        </p:nvSpPr>
        <p:spPr/>
        <p:txBody>
          <a:bodyPr/>
          <a:lstStyle/>
          <a:p>
            <a:r>
              <a:rPr lang="en-US"/>
              <a:t>24th Annual Compliance Conference</a:t>
            </a:r>
            <a:endParaRPr lang="en-US" dirty="0"/>
          </a:p>
        </p:txBody>
      </p:sp>
      <p:sp>
        <p:nvSpPr>
          <p:cNvPr id="7" name="Rectangle 1">
            <a:extLst>
              <a:ext uri="{FF2B5EF4-FFF2-40B4-BE49-F238E27FC236}">
                <a16:creationId xmlns:a16="http://schemas.microsoft.com/office/drawing/2014/main" id="{A1E4545A-E3A1-ADA2-ADE0-C9D4FE360E97}"/>
              </a:ext>
            </a:extLst>
          </p:cNvPr>
          <p:cNvSpPr>
            <a:spLocks noChangeArrowheads="1"/>
          </p:cNvSpPr>
          <p:nvPr/>
        </p:nvSpPr>
        <p:spPr bwMode="auto">
          <a:xfrm>
            <a:off x="-92366" y="-36933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786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BC27-93E7-555F-0FF2-E3B917A0F242}"/>
              </a:ext>
            </a:extLst>
          </p:cNvPr>
          <p:cNvSpPr>
            <a:spLocks noGrp="1"/>
          </p:cNvSpPr>
          <p:nvPr>
            <p:ph type="title"/>
          </p:nvPr>
        </p:nvSpPr>
        <p:spPr/>
        <p:txBody>
          <a:bodyPr/>
          <a:lstStyle/>
          <a:p>
            <a:pPr algn="ctr"/>
            <a:r>
              <a:rPr lang="en-US" b="1" dirty="0"/>
              <a:t>THE PATH TO EFFECTIVE COMPLIANCE AT THE STATE LEVEL</a:t>
            </a:r>
            <a:endParaRPr lang="en-US" dirty="0"/>
          </a:p>
        </p:txBody>
      </p:sp>
      <p:sp>
        <p:nvSpPr>
          <p:cNvPr id="3" name="Content Placeholder 2">
            <a:extLst>
              <a:ext uri="{FF2B5EF4-FFF2-40B4-BE49-F238E27FC236}">
                <a16:creationId xmlns:a16="http://schemas.microsoft.com/office/drawing/2014/main" id="{82653D64-2AD0-6B59-D0B2-B324FEF38B3B}"/>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b="1" u="sng" dirty="0"/>
              <a:t>Compliance Committee Requirements</a:t>
            </a:r>
            <a:r>
              <a:rPr lang="en-US" sz="2000" b="1" dirty="0"/>
              <a:t>.  Under the proposed rules, the Compliance Committee must have a charter outlining its duties and responsibilities, its membership, the designation of a chair and the frequency of its meetings.  The charter must be reviewed and updated no less than annually by the Committee.  The Compliance Committee’s membership must include, at minimum, senior managers, and the Committee must meet no less than quarterly. The Compliance Committee also is responsible under the proposed rules for ensuring that the Compliance Officer is allocated sufficient funding, resources and staff to fully perform his or her responsibilities. 	</a:t>
            </a:r>
          </a:p>
          <a:p>
            <a:endParaRPr lang="en-US" sz="700" b="1" dirty="0"/>
          </a:p>
          <a:p>
            <a:pPr marL="342900" indent="-342900">
              <a:buFont typeface="Arial" panose="020B0604020202020204" pitchFamily="34" charset="0"/>
              <a:buChar char="•"/>
            </a:pPr>
            <a:r>
              <a:rPr lang="en-US" sz="2000" b="1" dirty="0"/>
              <a:t>The required provider shall develop and maintain a training plan. The training plan shall, at a minimum, outline the subjects or topics for training and education, the timing and frequency of the training, which affected individuals are required to attend, how attendance will be tracked, </a:t>
            </a:r>
            <a:r>
              <a:rPr lang="en-US" sz="2000" b="1" u="sng" dirty="0"/>
              <a:t>and how the effectiveness of the training will be periodically evaluated.</a:t>
            </a:r>
            <a:r>
              <a:rPr lang="en-US" sz="2000" b="1" dirty="0"/>
              <a:t> </a:t>
            </a:r>
          </a:p>
          <a:p>
            <a:endParaRPr lang="en-US" dirty="0"/>
          </a:p>
        </p:txBody>
      </p:sp>
      <p:sp>
        <p:nvSpPr>
          <p:cNvPr id="4" name="Date Placeholder 3">
            <a:extLst>
              <a:ext uri="{FF2B5EF4-FFF2-40B4-BE49-F238E27FC236}">
                <a16:creationId xmlns:a16="http://schemas.microsoft.com/office/drawing/2014/main" id="{F482C860-9B10-C37C-2975-6FD87073BA37}"/>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3EB7E21C-48F2-EE64-EE7D-0C2B9A85B707}"/>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427328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9906-D993-8E08-E0E7-6C12684793FA}"/>
              </a:ext>
            </a:extLst>
          </p:cNvPr>
          <p:cNvSpPr>
            <a:spLocks noGrp="1"/>
          </p:cNvSpPr>
          <p:nvPr>
            <p:ph type="title"/>
          </p:nvPr>
        </p:nvSpPr>
        <p:spPr/>
        <p:txBody>
          <a:bodyPr/>
          <a:lstStyle/>
          <a:p>
            <a:pPr algn="ctr"/>
            <a:r>
              <a:rPr lang="en-US" b="1" dirty="0"/>
              <a:t>THE PATH TO EFFECTIVE COMPLIANCE AT THE STATE LEVEL</a:t>
            </a:r>
            <a:endParaRPr lang="en-US" dirty="0"/>
          </a:p>
        </p:txBody>
      </p:sp>
      <p:sp>
        <p:nvSpPr>
          <p:cNvPr id="3" name="Content Placeholder 2">
            <a:extLst>
              <a:ext uri="{FF2B5EF4-FFF2-40B4-BE49-F238E27FC236}">
                <a16:creationId xmlns:a16="http://schemas.microsoft.com/office/drawing/2014/main" id="{D4498F0D-A6BA-03D9-241C-595402ADB8BA}"/>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2000" b="1" u="sng" dirty="0"/>
              <a:t>Time Periods. The proposed regulations also lay out specific time frames in a number of areas.  For instance, the proposed rules specify that the compliance program’s policies and procedures and standards of conducts be reviewed at least annually</a:t>
            </a:r>
            <a:r>
              <a:rPr lang="en-US" sz="2000" b="1" dirty="0"/>
              <a:t>; that training and education must be part of the orientation of new compliance officers and affected individuals and shall occur “promptly” upon hiring; that the provider must develop and undertake a process for reviewing, at least annually, whether it meets the regulatory requirements of Subpart 521-1 (and whether any revision or corrective action is required); and that exclusion checks of affected individuals occur at least every thirty (30) days on specified databases. </a:t>
            </a:r>
          </a:p>
          <a:p>
            <a:endParaRPr lang="en-US" sz="2000" b="1" dirty="0"/>
          </a:p>
          <a:p>
            <a:pPr marL="342900" indent="-342900">
              <a:buFont typeface="Arial" panose="020B0604020202020204" pitchFamily="34" charset="0"/>
              <a:buChar char="•"/>
            </a:pPr>
            <a:r>
              <a:rPr lang="en-US" sz="2000" b="1" u="sng" dirty="0"/>
              <a:t>Required providers shall perform ongoing audits by internal or external auditors who have expertise in state and federal MA program requirements and applicable laws, rules and regulations, </a:t>
            </a:r>
            <a:r>
              <a:rPr lang="en-US" sz="2000" b="1" dirty="0"/>
              <a:t>or have expertise in the subject area of the audit. Audits or investigations conducted by state or federal governmental entities are not considered external audits for purposes of this paragraph. </a:t>
            </a:r>
          </a:p>
          <a:p>
            <a:pPr marL="800100" lvl="1" indent="-342900">
              <a:buFont typeface="Arial" panose="020B0604020202020204" pitchFamily="34" charset="0"/>
              <a:buChar char="•"/>
            </a:pPr>
            <a:r>
              <a:rPr lang="en-US" sz="1000" b="1" i="0" dirty="0">
                <a:solidFill>
                  <a:srgbClr val="474747"/>
                </a:solidFill>
                <a:effectLst/>
              </a:rPr>
              <a:t>In 2019, 83 percent of  all Medicaid beneficiaries were enrolled in some form of managed care (</a:t>
            </a:r>
            <a:r>
              <a:rPr lang="en-US" sz="1000" b="1" i="0" u="none" strike="noStrike" dirty="0">
                <a:solidFill>
                  <a:srgbClr val="5CA2BF"/>
                </a:solidFill>
                <a:effectLst/>
                <a:hlinkClick r:id="rId2"/>
              </a:rPr>
              <a:t>CMS 2021</a:t>
            </a:r>
            <a:r>
              <a:rPr lang="en-US" sz="1000" b="1" i="0" dirty="0">
                <a:solidFill>
                  <a:srgbClr val="474747"/>
                </a:solidFill>
                <a:effectLst/>
              </a:rPr>
              <a:t>). In 2022, more than 28 million people are enrolled in a Medicare Advantage plan, accounting for nearly half or 48 percent of the eligible Medicare population, and $427 billion (or 55%) of total federal Medicare spending.</a:t>
            </a:r>
            <a:endParaRPr lang="en-US" sz="1000" b="1" dirty="0"/>
          </a:p>
          <a:p>
            <a:endParaRPr lang="en-US" dirty="0"/>
          </a:p>
        </p:txBody>
      </p:sp>
      <p:sp>
        <p:nvSpPr>
          <p:cNvPr id="4" name="Date Placeholder 3">
            <a:extLst>
              <a:ext uri="{FF2B5EF4-FFF2-40B4-BE49-F238E27FC236}">
                <a16:creationId xmlns:a16="http://schemas.microsoft.com/office/drawing/2014/main" id="{2E4EC05E-F1F5-9A06-C270-8B72BAAFEC5B}"/>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052B8723-4526-CCB9-7999-8BCE0D9F0679}"/>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384781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97EA-7632-B463-1BFE-CD2065BC0833}"/>
              </a:ext>
            </a:extLst>
          </p:cNvPr>
          <p:cNvSpPr>
            <a:spLocks noGrp="1"/>
          </p:cNvSpPr>
          <p:nvPr>
            <p:ph type="title"/>
          </p:nvPr>
        </p:nvSpPr>
        <p:spPr>
          <a:xfrm>
            <a:off x="2895600" y="764373"/>
            <a:ext cx="8610600" cy="1153879"/>
          </a:xfrm>
        </p:spPr>
        <p:txBody>
          <a:bodyPr>
            <a:normAutofit fontScale="90000"/>
          </a:bodyPr>
          <a:lstStyle/>
          <a:p>
            <a:pPr algn="ctr"/>
            <a:r>
              <a:rPr lang="en-US" b="1" dirty="0"/>
              <a:t>THE CORROLARY OF COMPLIANCE EMPOWERMENT IS COMPLIANCE RISK</a:t>
            </a:r>
            <a:endParaRPr lang="en-US" dirty="0"/>
          </a:p>
        </p:txBody>
      </p:sp>
      <p:sp>
        <p:nvSpPr>
          <p:cNvPr id="3" name="Content Placeholder 2">
            <a:extLst>
              <a:ext uri="{FF2B5EF4-FFF2-40B4-BE49-F238E27FC236}">
                <a16:creationId xmlns:a16="http://schemas.microsoft.com/office/drawing/2014/main" id="{AF181EBE-47F1-2ACB-AD54-44EE58CE35A5}"/>
              </a:ext>
            </a:extLst>
          </p:cNvPr>
          <p:cNvSpPr>
            <a:spLocks noGrp="1"/>
          </p:cNvSpPr>
          <p:nvPr>
            <p:ph idx="1"/>
          </p:nvPr>
        </p:nvSpPr>
        <p:spPr>
          <a:xfrm>
            <a:off x="685800" y="1918252"/>
            <a:ext cx="10820400" cy="4300433"/>
          </a:xfrm>
        </p:spPr>
        <p:txBody>
          <a:bodyPr>
            <a:normAutofit/>
          </a:bodyPr>
          <a:lstStyle/>
          <a:p>
            <a:r>
              <a:rPr lang="en-US" b="1" dirty="0"/>
              <a:t>Providers and compliance officers should take notice of the recent federal and state efforts to empower compliance officers through certifications.</a:t>
            </a:r>
          </a:p>
          <a:p>
            <a:r>
              <a:rPr lang="en-US" b="1" dirty="0"/>
              <a:t>Review your insurance coverage that offers protection against governmental claims.</a:t>
            </a:r>
          </a:p>
          <a:p>
            <a:r>
              <a:rPr lang="en-US" b="1" dirty="0"/>
              <a:t>Directors and officers liability insurance is the most likely source of coverage, but careful attention must be given to the specific policy language.</a:t>
            </a:r>
          </a:p>
          <a:p>
            <a:r>
              <a:rPr lang="en-US" b="1" dirty="0"/>
              <a:t>Key considerations include whether the insurance policy’s definition of claim extends to governmental investigations, and whether there is any pre-claim coverage.</a:t>
            </a:r>
          </a:p>
          <a:p>
            <a:r>
              <a:rPr lang="en-US" b="1" dirty="0"/>
              <a:t>Other key considerations are whether the definition of insured extends to compliance officers, post-employment, the scope of coverage for fines and penalties and any cap on attorney fees.  </a:t>
            </a:r>
          </a:p>
        </p:txBody>
      </p:sp>
      <p:sp>
        <p:nvSpPr>
          <p:cNvPr id="4" name="Date Placeholder 3">
            <a:extLst>
              <a:ext uri="{FF2B5EF4-FFF2-40B4-BE49-F238E27FC236}">
                <a16:creationId xmlns:a16="http://schemas.microsoft.com/office/drawing/2014/main" id="{94DAB01D-5DB3-0E04-293B-CDF7C79C1E24}"/>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503ABC11-5556-E31F-D173-F52EB5840E2D}"/>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91002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6107-8A01-4D8D-9CEF-E8C9A06E0F7F}"/>
              </a:ext>
            </a:extLst>
          </p:cNvPr>
          <p:cNvSpPr txBox="1">
            <a:spLocks/>
          </p:cNvSpPr>
          <p:nvPr/>
        </p:nvSpPr>
        <p:spPr>
          <a:xfrm>
            <a:off x="4054622" y="1171376"/>
            <a:ext cx="2946400" cy="460008"/>
          </a:xfrm>
          <a:prstGeom prst="rect">
            <a:avLst/>
          </a:prstGeom>
        </p:spPr>
        <p:txBody>
          <a:bodyPr>
            <a:normAutofit fontScale="850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3200" dirty="0"/>
              <a:t>Robert Trusiak</a:t>
            </a:r>
          </a:p>
        </p:txBody>
      </p:sp>
      <p:sp>
        <p:nvSpPr>
          <p:cNvPr id="7" name="Content Placeholder 2">
            <a:extLst>
              <a:ext uri="{FF2B5EF4-FFF2-40B4-BE49-F238E27FC236}">
                <a16:creationId xmlns:a16="http://schemas.microsoft.com/office/drawing/2014/main" id="{BD036EC9-B5A4-4E38-BB71-0E5CF56111A5}"/>
              </a:ext>
            </a:extLst>
          </p:cNvPr>
          <p:cNvSpPr txBox="1">
            <a:spLocks/>
          </p:cNvSpPr>
          <p:nvPr/>
        </p:nvSpPr>
        <p:spPr>
          <a:xfrm>
            <a:off x="609600" y="2049518"/>
            <a:ext cx="10972800" cy="4533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1200"/>
              </a:spcBef>
            </a:pPr>
            <a:r>
              <a:rPr lang="en-US" sz="1600" b="1" dirty="0">
                <a:latin typeface="Century Gothic" panose="020B0502020202020204" pitchFamily="34" charset="0"/>
              </a:rPr>
              <a:t>Robert Trusiak represents hospital and physician clients on regulatory, statutory, and enforcement issues. He separately provides complete compliance assessments, health care consulting services for physician providers, hospitals, research labs, skilled nursing facilities, pharmaceutical companies, and durable medical equipment entities and counsels clients on a number of state and federal health care regulatory matters, including HIPAA, HITECH, Shield Act, health care reform, fraud and abuse, Stark Law and health care compliance issues. </a:t>
            </a:r>
          </a:p>
          <a:p>
            <a:pPr>
              <a:spcBef>
                <a:spcPts val="1200"/>
              </a:spcBef>
            </a:pPr>
            <a:r>
              <a:rPr lang="en-US" sz="1600" b="1" dirty="0">
                <a:latin typeface="Century Gothic" panose="020B0502020202020204" pitchFamily="34" charset="0"/>
              </a:rPr>
              <a:t>Previously, Robert served as Chief Compliance Officer, Senior Associate General Counsel and Privacy Officer at Kaleida Health  where he successfully managed the internal Compliance team, litigation teams of outside counsel, litigated administrative and contractual actions, ensured regulatory and statutory compliance, and resolved matters involving accrediting and enforcement entities as well as individual matters.</a:t>
            </a:r>
          </a:p>
          <a:p>
            <a:pPr>
              <a:spcBef>
                <a:spcPts val="1200"/>
              </a:spcBef>
            </a:pPr>
            <a:r>
              <a:rPr lang="en-US" sz="1600" b="1" dirty="0">
                <a:latin typeface="Century Gothic" panose="020B0502020202020204" pitchFamily="34" charset="0"/>
              </a:rPr>
              <a:t>Robert also served as Assistant United States Attorney until his retirement in 2012 as Chief of the Affirmative Civil Enforcement Unit.  Robert prosecuted civil and criminal cases on behalf of the United States of America involving health care fraud, Department of Defense fraud, HUD fraud, grant fraud, VA fraud, ERISA violations, Tax fraud, Securities fraud, Customs violations, USDA violations, and all forms of procurement fraud.</a:t>
            </a:r>
          </a:p>
          <a:p>
            <a:pPr>
              <a:spcBef>
                <a:spcPts val="1200"/>
              </a:spcBef>
            </a:pPr>
            <a:r>
              <a:rPr lang="en-US" sz="1600" b="1" dirty="0">
                <a:latin typeface="Century Gothic" panose="020B0502020202020204" pitchFamily="34" charset="0"/>
              </a:rPr>
              <a:t>Robert was also an Adjunct Professor, University at Buffalo, SUNY, teaching in 2015 and 2016 a graduate level course entitled </a:t>
            </a:r>
            <a:r>
              <a:rPr lang="en-US" sz="1600" b="1" i="1" dirty="0">
                <a:latin typeface="Century Gothic" panose="020B0502020202020204" pitchFamily="34" charset="0"/>
              </a:rPr>
              <a:t>Health Care Fraud and Abuse</a:t>
            </a:r>
            <a:r>
              <a:rPr lang="en-US" sz="1600" b="1" dirty="0">
                <a:latin typeface="Century Gothic" panose="020B0502020202020204" pitchFamily="34" charset="0"/>
              </a:rPr>
              <a:t>.</a:t>
            </a:r>
          </a:p>
        </p:txBody>
      </p:sp>
      <p:sp>
        <p:nvSpPr>
          <p:cNvPr id="8" name="Date Placeholder 7">
            <a:extLst>
              <a:ext uri="{FF2B5EF4-FFF2-40B4-BE49-F238E27FC236}">
                <a16:creationId xmlns:a16="http://schemas.microsoft.com/office/drawing/2014/main" id="{8128CCEA-61ED-4A3C-AF4A-6B3645127E0A}"/>
              </a:ext>
            </a:extLst>
          </p:cNvPr>
          <p:cNvSpPr>
            <a:spLocks noGrp="1"/>
          </p:cNvSpPr>
          <p:nvPr>
            <p:ph type="dt" sz="half" idx="10"/>
          </p:nvPr>
        </p:nvSpPr>
        <p:spPr/>
        <p:txBody>
          <a:bodyPr/>
          <a:lstStyle/>
          <a:p>
            <a:r>
              <a:rPr lang="en-US"/>
              <a:t>10/27/2022</a:t>
            </a:r>
            <a:endParaRPr lang="en-US" dirty="0"/>
          </a:p>
        </p:txBody>
      </p:sp>
      <p:sp>
        <p:nvSpPr>
          <p:cNvPr id="9" name="Footer Placeholder 8">
            <a:extLst>
              <a:ext uri="{FF2B5EF4-FFF2-40B4-BE49-F238E27FC236}">
                <a16:creationId xmlns:a16="http://schemas.microsoft.com/office/drawing/2014/main" id="{7FFC7E1C-2F05-4CF6-B2F6-72CD0E7801E2}"/>
              </a:ext>
            </a:extLst>
          </p:cNvPr>
          <p:cNvSpPr>
            <a:spLocks noGrp="1"/>
          </p:cNvSpPr>
          <p:nvPr>
            <p:ph type="ftr" sz="quarter" idx="11"/>
          </p:nvPr>
        </p:nvSpPr>
        <p:spPr/>
        <p:txBody>
          <a:bodyPr/>
          <a:lstStyle/>
          <a:p>
            <a:r>
              <a:rPr lang="en-US"/>
              <a:t>24th Annual Compliance Conference</a:t>
            </a:r>
            <a:endParaRPr lang="en-US" dirty="0"/>
          </a:p>
        </p:txBody>
      </p:sp>
      <p:pic>
        <p:nvPicPr>
          <p:cNvPr id="3" name="Picture 2" descr="Robert Trusiak">
            <a:extLst>
              <a:ext uri="{FF2B5EF4-FFF2-40B4-BE49-F238E27FC236}">
                <a16:creationId xmlns:a16="http://schemas.microsoft.com/office/drawing/2014/main" id="{693E4FF1-04E2-4BF8-A7C9-615262E277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816" y="517551"/>
            <a:ext cx="1396184" cy="1393722"/>
          </a:xfrm>
          <a:prstGeom prst="rect">
            <a:avLst/>
          </a:prstGeom>
          <a:noFill/>
          <a:ln>
            <a:noFill/>
          </a:ln>
        </p:spPr>
      </p:pic>
    </p:spTree>
    <p:extLst>
      <p:ext uri="{BB962C8B-B14F-4D97-AF65-F5344CB8AC3E}">
        <p14:creationId xmlns:p14="http://schemas.microsoft.com/office/powerpoint/2010/main" val="218591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A5C1-CF08-7A6D-50B2-BA18AA626EBB}"/>
              </a:ext>
            </a:extLst>
          </p:cNvPr>
          <p:cNvSpPr>
            <a:spLocks noGrp="1"/>
          </p:cNvSpPr>
          <p:nvPr>
            <p:ph type="title"/>
          </p:nvPr>
        </p:nvSpPr>
        <p:spPr/>
        <p:txBody>
          <a:bodyPr/>
          <a:lstStyle/>
          <a:p>
            <a:pPr algn="ctr"/>
            <a:r>
              <a:rPr lang="en-US" b="1" dirty="0"/>
              <a:t>CONCLUSION</a:t>
            </a:r>
            <a:br>
              <a:rPr lang="en-US" b="1" dirty="0"/>
            </a:br>
            <a:endParaRPr lang="en-US" b="1" dirty="0"/>
          </a:p>
        </p:txBody>
      </p:sp>
      <p:sp>
        <p:nvSpPr>
          <p:cNvPr id="3" name="Content Placeholder 2">
            <a:extLst>
              <a:ext uri="{FF2B5EF4-FFF2-40B4-BE49-F238E27FC236}">
                <a16:creationId xmlns:a16="http://schemas.microsoft.com/office/drawing/2014/main" id="{08BAFA4A-38E4-2D77-B84F-978FE8AFE1BA}"/>
              </a:ext>
            </a:extLst>
          </p:cNvPr>
          <p:cNvSpPr>
            <a:spLocks noGrp="1"/>
          </p:cNvSpPr>
          <p:nvPr>
            <p:ph idx="1"/>
          </p:nvPr>
        </p:nvSpPr>
        <p:spPr>
          <a:xfrm>
            <a:off x="685800" y="1644074"/>
            <a:ext cx="10820400" cy="4678217"/>
          </a:xfrm>
        </p:spPr>
        <p:txBody>
          <a:bodyPr>
            <a:noAutofit/>
          </a:bodyPr>
          <a:lstStyle/>
          <a:p>
            <a:r>
              <a:rPr lang="en-US" sz="2800" b="1" dirty="0"/>
              <a:t>DATA DRIVEN COMPLIANCE</a:t>
            </a:r>
          </a:p>
          <a:p>
            <a:r>
              <a:rPr lang="en-US" sz="2800" b="1" dirty="0"/>
              <a:t>EXECUTIVE ALIGNMENT THAT DEMONSTRATES A BONA FIDE COMPLIANCE COMMITMENT</a:t>
            </a:r>
          </a:p>
          <a:p>
            <a:r>
              <a:rPr lang="en-US" sz="2800" b="1" dirty="0"/>
              <a:t>RECOGNITION THAT USSG AND OMIG EFFORTS ARE NOW THE COMPLIANCE FLOOR</a:t>
            </a:r>
          </a:p>
          <a:p>
            <a:r>
              <a:rPr lang="en-US" sz="2800" b="1" dirty="0"/>
              <a:t>THIRD PARTY COMPLIANCE ASSESSMENTS THAT MIRROR ANNUAL FINANCIAL AUDITS AND OUTSOURCED SECURITY RISK ANALYSIS</a:t>
            </a:r>
          </a:p>
          <a:p>
            <a:r>
              <a:rPr lang="en-US" sz="2800" b="1" dirty="0"/>
              <a:t>ASSESS D&amp;O INSURANCE FOR COMPLIANCE OFFICER COVERAGE</a:t>
            </a:r>
          </a:p>
        </p:txBody>
      </p:sp>
      <p:sp>
        <p:nvSpPr>
          <p:cNvPr id="4" name="Date Placeholder 3">
            <a:extLst>
              <a:ext uri="{FF2B5EF4-FFF2-40B4-BE49-F238E27FC236}">
                <a16:creationId xmlns:a16="http://schemas.microsoft.com/office/drawing/2014/main" id="{C3D25D00-1928-406F-874C-AC41B82CB967}"/>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2F5D0CA8-24B8-EACF-F2FE-08EEF4CD9447}"/>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354007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4389-7587-4210-981D-456C1BDF4538}"/>
              </a:ext>
            </a:extLst>
          </p:cNvPr>
          <p:cNvSpPr>
            <a:spLocks noGrp="1"/>
          </p:cNvSpPr>
          <p:nvPr>
            <p:ph type="title"/>
          </p:nvPr>
        </p:nvSpPr>
        <p:spPr>
          <a:xfrm>
            <a:off x="2079674" y="746125"/>
            <a:ext cx="8610600" cy="1293028"/>
          </a:xfrm>
        </p:spPr>
        <p:txBody>
          <a:bodyPr/>
          <a:lstStyle/>
          <a:p>
            <a:pPr algn="ctr"/>
            <a:r>
              <a:rPr lang="en-US" b="1" dirty="0"/>
              <a:t>Questions</a:t>
            </a:r>
            <a:r>
              <a:rPr lang="en-US" dirty="0"/>
              <a:t>?</a:t>
            </a:r>
          </a:p>
        </p:txBody>
      </p:sp>
      <p:sp>
        <p:nvSpPr>
          <p:cNvPr id="3" name="Content Placeholder 2">
            <a:extLst>
              <a:ext uri="{FF2B5EF4-FFF2-40B4-BE49-F238E27FC236}">
                <a16:creationId xmlns:a16="http://schemas.microsoft.com/office/drawing/2014/main" id="{F9CEFE3B-BAA4-4945-A2F8-72F629F4FE8E}"/>
              </a:ext>
            </a:extLst>
          </p:cNvPr>
          <p:cNvSpPr>
            <a:spLocks noGrp="1"/>
          </p:cNvSpPr>
          <p:nvPr>
            <p:ph idx="1"/>
          </p:nvPr>
        </p:nvSpPr>
        <p:spPr>
          <a:xfrm>
            <a:off x="3210364" y="2686294"/>
            <a:ext cx="5771271" cy="1856935"/>
          </a:xfrm>
        </p:spPr>
        <p:txBody>
          <a:bodyPr>
            <a:noAutofit/>
          </a:bodyPr>
          <a:lstStyle/>
          <a:p>
            <a:pPr marL="0" indent="0">
              <a:spcBef>
                <a:spcPts val="0"/>
              </a:spcBef>
              <a:spcAft>
                <a:spcPts val="0"/>
              </a:spcAft>
              <a:buNone/>
            </a:pPr>
            <a:r>
              <a:rPr lang="en-US" sz="2800" b="1" dirty="0">
                <a:solidFill>
                  <a:schemeClr val="tx1">
                    <a:lumMod val="85000"/>
                    <a:lumOff val="15000"/>
                  </a:schemeClr>
                </a:solidFill>
                <a:latin typeface="Century Gothic" panose="020B0502020202020204" pitchFamily="34" charset="0"/>
              </a:rPr>
              <a:t>Robert G. Trusiak, Esq.</a:t>
            </a:r>
          </a:p>
          <a:p>
            <a:pPr marL="0" indent="0">
              <a:spcBef>
                <a:spcPts val="0"/>
              </a:spcBef>
              <a:spcAft>
                <a:spcPts val="0"/>
              </a:spcAft>
              <a:buNone/>
            </a:pPr>
            <a:r>
              <a:rPr lang="en-US" sz="2800" b="1" dirty="0">
                <a:solidFill>
                  <a:schemeClr val="tx1">
                    <a:lumMod val="85000"/>
                    <a:lumOff val="15000"/>
                  </a:schemeClr>
                </a:solidFill>
                <a:latin typeface="Century Gothic" panose="020B0502020202020204" pitchFamily="34" charset="0"/>
              </a:rPr>
              <a:t>300 International Drive, Suite 100</a:t>
            </a:r>
          </a:p>
          <a:p>
            <a:pPr marL="0" indent="0">
              <a:spcBef>
                <a:spcPts val="0"/>
              </a:spcBef>
              <a:spcAft>
                <a:spcPts val="0"/>
              </a:spcAft>
              <a:buNone/>
            </a:pPr>
            <a:r>
              <a:rPr lang="en-US" sz="2800" b="1" dirty="0">
                <a:solidFill>
                  <a:schemeClr val="tx1">
                    <a:lumMod val="85000"/>
                    <a:lumOff val="15000"/>
                  </a:schemeClr>
                </a:solidFill>
                <a:latin typeface="Century Gothic" panose="020B0502020202020204" pitchFamily="34" charset="0"/>
              </a:rPr>
              <a:t>Williamsville, NY 14221</a:t>
            </a:r>
          </a:p>
          <a:p>
            <a:pPr marL="0" indent="0">
              <a:spcBef>
                <a:spcPts val="0"/>
              </a:spcBef>
              <a:spcAft>
                <a:spcPts val="0"/>
              </a:spcAft>
              <a:buNone/>
            </a:pPr>
            <a:r>
              <a:rPr lang="en-US" sz="2800" b="1" dirty="0">
                <a:solidFill>
                  <a:schemeClr val="tx1">
                    <a:lumMod val="85000"/>
                    <a:lumOff val="15000"/>
                  </a:schemeClr>
                </a:solidFill>
                <a:latin typeface="Century Gothic" panose="020B0502020202020204" pitchFamily="34" charset="0"/>
              </a:rPr>
              <a:t>(716)352-0196</a:t>
            </a:r>
          </a:p>
          <a:p>
            <a:pPr marL="0" indent="0">
              <a:spcBef>
                <a:spcPts val="0"/>
              </a:spcBef>
              <a:spcAft>
                <a:spcPts val="0"/>
              </a:spcAft>
              <a:buNone/>
            </a:pPr>
            <a:r>
              <a:rPr lang="en-US" sz="2800" b="1" dirty="0">
                <a:solidFill>
                  <a:schemeClr val="tx1">
                    <a:lumMod val="85000"/>
                    <a:lumOff val="15000"/>
                  </a:schemeClr>
                </a:solidFill>
                <a:latin typeface="Century Gothic" panose="020B0502020202020204" pitchFamily="34" charset="0"/>
                <a:hlinkClick r:id="rId2">
                  <a:extLst>
                    <a:ext uri="{A12FA001-AC4F-418D-AE19-62706E023703}">
                      <ahyp:hlinkClr xmlns:ahyp="http://schemas.microsoft.com/office/drawing/2018/hyperlinkcolor" val="tx"/>
                    </a:ext>
                  </a:extLst>
                </a:hlinkClick>
              </a:rPr>
              <a:t>robert@trusiaklaw.com</a:t>
            </a:r>
            <a:endParaRPr lang="en-US" sz="2800" b="1" dirty="0"/>
          </a:p>
        </p:txBody>
      </p:sp>
      <p:sp>
        <p:nvSpPr>
          <p:cNvPr id="5" name="Date Placeholder 4">
            <a:extLst>
              <a:ext uri="{FF2B5EF4-FFF2-40B4-BE49-F238E27FC236}">
                <a16:creationId xmlns:a16="http://schemas.microsoft.com/office/drawing/2014/main" id="{A81D298F-6B95-4BF0-93FA-D4C18A363D73}"/>
              </a:ext>
            </a:extLst>
          </p:cNvPr>
          <p:cNvSpPr>
            <a:spLocks noGrp="1"/>
          </p:cNvSpPr>
          <p:nvPr>
            <p:ph type="dt" sz="half" idx="10"/>
          </p:nvPr>
        </p:nvSpPr>
        <p:spPr/>
        <p:txBody>
          <a:bodyPr/>
          <a:lstStyle/>
          <a:p>
            <a:r>
              <a:rPr lang="en-US"/>
              <a:t>10/27/2022</a:t>
            </a:r>
            <a:endParaRPr lang="en-US" dirty="0"/>
          </a:p>
        </p:txBody>
      </p:sp>
      <p:sp>
        <p:nvSpPr>
          <p:cNvPr id="6" name="Footer Placeholder 5">
            <a:extLst>
              <a:ext uri="{FF2B5EF4-FFF2-40B4-BE49-F238E27FC236}">
                <a16:creationId xmlns:a16="http://schemas.microsoft.com/office/drawing/2014/main" id="{149B5260-F82C-4EAA-8D6B-1D3D5477B20A}"/>
              </a:ext>
            </a:extLst>
          </p:cNvPr>
          <p:cNvSpPr>
            <a:spLocks noGrp="1"/>
          </p:cNvSpPr>
          <p:nvPr>
            <p:ph type="ftr" sz="quarter" idx="11"/>
          </p:nvPr>
        </p:nvSpPr>
        <p:spPr/>
        <p:txBody>
          <a:bodyPr/>
          <a:lstStyle/>
          <a:p>
            <a:r>
              <a:rPr lang="en-US" dirty="0"/>
              <a:t>24th Annual Compliance Conference</a:t>
            </a:r>
          </a:p>
        </p:txBody>
      </p:sp>
    </p:spTree>
    <p:extLst>
      <p:ext uri="{BB962C8B-B14F-4D97-AF65-F5344CB8AC3E}">
        <p14:creationId xmlns:p14="http://schemas.microsoft.com/office/powerpoint/2010/main" val="364869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8290-E11A-F50C-2B86-13AC1A85EA13}"/>
              </a:ext>
            </a:extLst>
          </p:cNvPr>
          <p:cNvSpPr>
            <a:spLocks noGrp="1"/>
          </p:cNvSpPr>
          <p:nvPr>
            <p:ph type="title"/>
          </p:nvPr>
        </p:nvSpPr>
        <p:spPr/>
        <p:txBody>
          <a:bodyPr/>
          <a:lstStyle/>
          <a:p>
            <a:pPr algn="ctr"/>
            <a:r>
              <a:rPr lang="en-US" b="1" dirty="0"/>
              <a:t>DISCUSSION POINTS</a:t>
            </a:r>
          </a:p>
        </p:txBody>
      </p:sp>
      <p:sp>
        <p:nvSpPr>
          <p:cNvPr id="3" name="Content Placeholder 2">
            <a:extLst>
              <a:ext uri="{FF2B5EF4-FFF2-40B4-BE49-F238E27FC236}">
                <a16:creationId xmlns:a16="http://schemas.microsoft.com/office/drawing/2014/main" id="{142510A0-4425-B6A5-8F90-475454F477D1}"/>
              </a:ext>
            </a:extLst>
          </p:cNvPr>
          <p:cNvSpPr>
            <a:spLocks noGrp="1"/>
          </p:cNvSpPr>
          <p:nvPr>
            <p:ph idx="1"/>
          </p:nvPr>
        </p:nvSpPr>
        <p:spPr>
          <a:xfrm>
            <a:off x="685800" y="1828800"/>
            <a:ext cx="10820400" cy="4527045"/>
          </a:xfrm>
        </p:spPr>
        <p:txBody>
          <a:bodyPr>
            <a:normAutofit lnSpcReduction="10000"/>
          </a:bodyPr>
          <a:lstStyle/>
          <a:p>
            <a:r>
              <a:rPr lang="en-US" sz="2400" b="1" dirty="0"/>
              <a:t>THE PATH FROM PUNCHLIST COMPLIANCE TO THE NEW FEDERAL AND STATE COMPLIANCE METRICS</a:t>
            </a:r>
          </a:p>
          <a:p>
            <a:pPr lvl="1"/>
            <a:r>
              <a:rPr lang="en-US" sz="2400" b="1" dirty="0"/>
              <a:t>STATE AND FEDERAL DEVELOPMENTS</a:t>
            </a:r>
          </a:p>
          <a:p>
            <a:pPr lvl="2"/>
            <a:r>
              <a:rPr lang="en-US" sz="2400" b="1" dirty="0"/>
              <a:t>NEW FEDERAL POLICY</a:t>
            </a:r>
          </a:p>
          <a:p>
            <a:pPr lvl="2"/>
            <a:r>
              <a:rPr lang="en-US" sz="2400" b="1" dirty="0"/>
              <a:t>REALLY NEW PROSPECTIVE STATE POLICY</a:t>
            </a:r>
          </a:p>
          <a:p>
            <a:pPr lvl="2"/>
            <a:r>
              <a:rPr lang="en-US" sz="2400" b="1" dirty="0"/>
              <a:t>FEDERAL COMPLIANCE ACUMEN AT DOJ</a:t>
            </a:r>
          </a:p>
          <a:p>
            <a:r>
              <a:rPr lang="en-US" sz="2400" b="1" dirty="0"/>
              <a:t>FEDERAL COMPLIANCE EFFORTS ARE INCREASINGLY DATA DRIVEN AND ADVANCED BY DOJ LEADERSHIP WITH SIGNFICANT COMPLIANCE EXPERIENCE.  STATE COMPLIANCE REQUIREMENTS USHER IN BROADER PROVIDER REQUIREMENTS INCLUDING EXECUTIVE AND BOARD COMPLIANCE INVOLVEMENT</a:t>
            </a:r>
          </a:p>
          <a:p>
            <a:r>
              <a:rPr lang="en-US" sz="2400" b="1" dirty="0"/>
              <a:t>THE CONSEQUENCE OF COMPLIANCE EMPOWERMENT IS COMPLIANCE OFFICER RISK; PROACTIVE CONSIDERATIONS TO PROTECT AGAINST RISK.  </a:t>
            </a:r>
          </a:p>
        </p:txBody>
      </p:sp>
      <p:sp>
        <p:nvSpPr>
          <p:cNvPr id="4" name="Date Placeholder 3">
            <a:extLst>
              <a:ext uri="{FF2B5EF4-FFF2-40B4-BE49-F238E27FC236}">
                <a16:creationId xmlns:a16="http://schemas.microsoft.com/office/drawing/2014/main" id="{CACD3F50-03E9-D1EC-CBF4-0932A7C1C23B}"/>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53F0E36C-0BF7-91C5-F83C-F2F332E42F24}"/>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61725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96D3-2AC2-B37B-C1F8-94BD83F008FF}"/>
              </a:ext>
            </a:extLst>
          </p:cNvPr>
          <p:cNvSpPr>
            <a:spLocks noGrp="1"/>
          </p:cNvSpPr>
          <p:nvPr>
            <p:ph type="title"/>
          </p:nvPr>
        </p:nvSpPr>
        <p:spPr>
          <a:xfrm>
            <a:off x="2325757" y="764373"/>
            <a:ext cx="9180443" cy="1293028"/>
          </a:xfrm>
        </p:spPr>
        <p:txBody>
          <a:bodyPr>
            <a:normAutofit/>
          </a:bodyPr>
          <a:lstStyle/>
          <a:p>
            <a:r>
              <a:rPr lang="en-US" b="1" dirty="0"/>
              <a:t>THE PATH TO </a:t>
            </a:r>
            <a:r>
              <a:rPr lang="en-US" b="1" i="1" dirty="0"/>
              <a:t>EFFECTIVE</a:t>
            </a:r>
            <a:r>
              <a:rPr lang="en-US" b="1" dirty="0"/>
              <a:t> COMPLIANCE</a:t>
            </a:r>
          </a:p>
        </p:txBody>
      </p:sp>
      <p:sp>
        <p:nvSpPr>
          <p:cNvPr id="3" name="Content Placeholder 2">
            <a:extLst>
              <a:ext uri="{FF2B5EF4-FFF2-40B4-BE49-F238E27FC236}">
                <a16:creationId xmlns:a16="http://schemas.microsoft.com/office/drawing/2014/main" id="{E38952CA-1321-4AF3-D08E-6AB374EF00A5}"/>
              </a:ext>
            </a:extLst>
          </p:cNvPr>
          <p:cNvSpPr>
            <a:spLocks noGrp="1"/>
          </p:cNvSpPr>
          <p:nvPr>
            <p:ph idx="1"/>
          </p:nvPr>
        </p:nvSpPr>
        <p:spPr/>
        <p:txBody>
          <a:bodyPr>
            <a:normAutofit fontScale="85000" lnSpcReduction="20000"/>
          </a:bodyPr>
          <a:lstStyle/>
          <a:p>
            <a:r>
              <a:rPr lang="en-US" sz="2400" b="1" dirty="0"/>
              <a:t>1991:  USSG FOR ORGANIZATIONS.  See </a:t>
            </a:r>
            <a:r>
              <a:rPr lang="en-US" sz="2400" b="1" dirty="0">
                <a:hlinkClick r:id="rId2"/>
              </a:rPr>
              <a:t>https://www.ussc.gov/sites/default/files/pdf/guidelines-manual/1991/manual-pdf/1991_Guidelines_Manual_Full.pdf</a:t>
            </a:r>
            <a:r>
              <a:rPr lang="en-US" sz="2400" b="1" dirty="0"/>
              <a:t>.  </a:t>
            </a:r>
          </a:p>
          <a:p>
            <a:r>
              <a:rPr lang="en-US" sz="2400" b="1" dirty="0"/>
              <a:t>2009:  18 NYCRR Part 521,Compliance program required provider duties.  See </a:t>
            </a:r>
            <a:r>
              <a:rPr lang="en-US" sz="2400" b="1" dirty="0">
                <a:hlinkClick r:id="rId3"/>
              </a:rPr>
              <a:t>https://omig.ny.gov/media/54416</a:t>
            </a:r>
            <a:r>
              <a:rPr lang="en-US" sz="2400" b="1" dirty="0"/>
              <a:t>.  </a:t>
            </a:r>
          </a:p>
          <a:p>
            <a:r>
              <a:rPr lang="en-US" sz="2400" b="1" dirty="0"/>
              <a:t>2015:  HHS OIG Guidance on Board Involvement in Compliance.  See </a:t>
            </a:r>
            <a:r>
              <a:rPr lang="en-US" sz="2400" b="1" dirty="0">
                <a:hlinkClick r:id="rId4"/>
              </a:rPr>
              <a:t>https://oig.hhs.gov/documents/root/162/Practical-Guidance-for-Health-Care-Boards-on-Compliance-Oversight.pdf</a:t>
            </a:r>
            <a:r>
              <a:rPr lang="en-US" sz="2400" b="1" dirty="0"/>
              <a:t>.  </a:t>
            </a:r>
          </a:p>
          <a:p>
            <a:r>
              <a:rPr lang="en-US" sz="2400" b="1" dirty="0"/>
              <a:t>2017:  DOJ’s Evaluation of Corporate Compliance Programs (ECCP)</a:t>
            </a:r>
          </a:p>
          <a:p>
            <a:pPr lvl="1"/>
            <a:r>
              <a:rPr lang="en-US" sz="2400" b="1" dirty="0">
                <a:hlinkClick r:id="rId5"/>
              </a:rPr>
              <a:t>https://www.justice.gov/criminal-fraud/page/file/937501/download</a:t>
            </a:r>
            <a:r>
              <a:rPr lang="en-US" sz="2400" b="1" dirty="0"/>
              <a:t>. </a:t>
            </a:r>
          </a:p>
          <a:p>
            <a:r>
              <a:rPr lang="en-US" sz="2400" b="1" dirty="0"/>
              <a:t>2020:  Updated ECCP (Individual executive accountability; confess all sins and not just the one that occasions the immediate federal interaction</a:t>
            </a:r>
          </a:p>
          <a:p>
            <a:pPr lvl="1"/>
            <a:r>
              <a:rPr lang="en-US" sz="2400" b="1" dirty="0">
                <a:hlinkClick r:id="rId5"/>
              </a:rPr>
              <a:t>https://www.justice.gov/criminal-fraud/page/file/937501/download</a:t>
            </a:r>
            <a:r>
              <a:rPr lang="en-US" sz="2400" b="1" dirty="0"/>
              <a:t>.  </a:t>
            </a:r>
          </a:p>
          <a:p>
            <a:pPr lvl="1"/>
            <a:r>
              <a:rPr lang="en-US" sz="2400" b="1" dirty="0">
                <a:hlinkClick r:id="rId6"/>
              </a:rPr>
              <a:t>https://www.justice.gov/opa/speech/file/1535301/download</a:t>
            </a:r>
            <a:r>
              <a:rPr lang="en-US" sz="2400" b="1" dirty="0"/>
              <a:t>.  </a:t>
            </a:r>
          </a:p>
          <a:p>
            <a:pPr marL="457200" lvl="1" indent="0">
              <a:buNone/>
            </a:pPr>
            <a:endParaRPr lang="en-US" dirty="0"/>
          </a:p>
        </p:txBody>
      </p:sp>
      <p:sp>
        <p:nvSpPr>
          <p:cNvPr id="4" name="Date Placeholder 3">
            <a:extLst>
              <a:ext uri="{FF2B5EF4-FFF2-40B4-BE49-F238E27FC236}">
                <a16:creationId xmlns:a16="http://schemas.microsoft.com/office/drawing/2014/main" id="{BE458861-99A5-1254-861E-935C47523DD2}"/>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8E8D35A0-F94A-BDDE-4C0B-6614ED1DD1B1}"/>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283950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35EC-9AF3-7DA1-FDB6-A172245A3D08}"/>
              </a:ext>
            </a:extLst>
          </p:cNvPr>
          <p:cNvSpPr>
            <a:spLocks noGrp="1"/>
          </p:cNvSpPr>
          <p:nvPr>
            <p:ph type="title"/>
          </p:nvPr>
        </p:nvSpPr>
        <p:spPr>
          <a:xfrm>
            <a:off x="2905539" y="467742"/>
            <a:ext cx="8610600" cy="1196109"/>
          </a:xfrm>
        </p:spPr>
        <p:txBody>
          <a:bodyPr>
            <a:normAutofit/>
          </a:bodyPr>
          <a:lstStyle/>
          <a:p>
            <a:pPr algn="ctr"/>
            <a:r>
              <a:rPr lang="en-US" b="1" dirty="0"/>
              <a:t>THE PATH TO EFFECTIVE COMPLIANCE--CONT’D</a:t>
            </a:r>
            <a:endParaRPr lang="en-US" dirty="0"/>
          </a:p>
        </p:txBody>
      </p:sp>
      <p:sp>
        <p:nvSpPr>
          <p:cNvPr id="3" name="Content Placeholder 2">
            <a:extLst>
              <a:ext uri="{FF2B5EF4-FFF2-40B4-BE49-F238E27FC236}">
                <a16:creationId xmlns:a16="http://schemas.microsoft.com/office/drawing/2014/main" id="{E22E009D-3E1E-5541-2B32-D45845B53548}"/>
              </a:ext>
            </a:extLst>
          </p:cNvPr>
          <p:cNvSpPr>
            <a:spLocks noGrp="1"/>
          </p:cNvSpPr>
          <p:nvPr>
            <p:ph idx="1"/>
          </p:nvPr>
        </p:nvSpPr>
        <p:spPr>
          <a:xfrm>
            <a:off x="675861" y="1712041"/>
            <a:ext cx="10820400" cy="4814758"/>
          </a:xfrm>
        </p:spPr>
        <p:txBody>
          <a:bodyPr>
            <a:normAutofit fontScale="92500" lnSpcReduction="20000"/>
          </a:bodyPr>
          <a:lstStyle/>
          <a:p>
            <a:r>
              <a:rPr lang="en-US" sz="2000" b="1" dirty="0"/>
              <a:t>2020 Updated ECCP:  CONSIDERATIONS (Section I is punch-list compliance.  Sections II and III involve </a:t>
            </a:r>
            <a:r>
              <a:rPr lang="en-US" sz="2000" b="1" i="1" dirty="0"/>
              <a:t>EFFECTIVE </a:t>
            </a:r>
            <a:r>
              <a:rPr lang="en-US" sz="2000" b="1" dirty="0"/>
              <a:t>compliance) </a:t>
            </a:r>
          </a:p>
          <a:p>
            <a:pPr marL="457200" lvl="1" indent="0">
              <a:buNone/>
            </a:pPr>
            <a:r>
              <a:rPr lang="en-US" b="1" dirty="0"/>
              <a:t>I.    IS THE COMPLIANCE PROGRAM WELL-DESIGNED?</a:t>
            </a:r>
          </a:p>
          <a:p>
            <a:pPr lvl="2"/>
            <a:r>
              <a:rPr lang="en-US" sz="2000" b="1" dirty="0"/>
              <a:t>RISK ASSESSMENT</a:t>
            </a:r>
          </a:p>
          <a:p>
            <a:pPr lvl="2"/>
            <a:r>
              <a:rPr lang="en-US" sz="2000" b="1" dirty="0"/>
              <a:t>POLICIES AND PROCEDURES</a:t>
            </a:r>
          </a:p>
          <a:p>
            <a:pPr lvl="2"/>
            <a:r>
              <a:rPr lang="en-US" sz="2000" b="1" dirty="0"/>
              <a:t>TRAINING AND COMMUNICATION</a:t>
            </a:r>
          </a:p>
          <a:p>
            <a:pPr lvl="2"/>
            <a:r>
              <a:rPr lang="en-US" sz="2000" b="1" dirty="0"/>
              <a:t>CONFIDENTIAL REPORTING</a:t>
            </a:r>
          </a:p>
          <a:p>
            <a:pPr marL="457200" lvl="1" indent="0">
              <a:buNone/>
            </a:pPr>
            <a:r>
              <a:rPr lang="en-US" b="1" dirty="0"/>
              <a:t>II.  IS THE COMPLIANCE PROGRAM APPLED EARNESTLY AND IN GOOD FAITH?</a:t>
            </a:r>
          </a:p>
          <a:p>
            <a:pPr lvl="2"/>
            <a:r>
              <a:rPr lang="en-US" sz="2000" b="1" dirty="0"/>
              <a:t>COMMITMENT BY SENIOR MANAGEMENT (See Monaco Memo)</a:t>
            </a:r>
          </a:p>
          <a:p>
            <a:pPr lvl="2"/>
            <a:r>
              <a:rPr lang="en-US" sz="2000" b="1" dirty="0"/>
              <a:t>COMPLIANCE AUTONOMY (See CCO Certification)</a:t>
            </a:r>
          </a:p>
          <a:p>
            <a:pPr lvl="2"/>
            <a:r>
              <a:rPr lang="en-US" sz="2000" b="1" dirty="0"/>
              <a:t>COMPLIANCE RESOURCES  (See Monaco Memo)</a:t>
            </a:r>
          </a:p>
          <a:p>
            <a:pPr lvl="2"/>
            <a:r>
              <a:rPr lang="en-US" sz="2000" b="1" dirty="0"/>
              <a:t>INCENTIVES AND DISCIPLINARY MEASURES</a:t>
            </a:r>
          </a:p>
          <a:p>
            <a:pPr marL="457200" lvl="1" indent="0">
              <a:buNone/>
            </a:pPr>
            <a:r>
              <a:rPr lang="en-US" sz="2200" b="1" dirty="0"/>
              <a:t>III.  DOES THE COMPLIANCE PROGRAM WORK IN PRACTICE?  (See Data Driven 	Compliance slides)</a:t>
            </a:r>
          </a:p>
          <a:p>
            <a:pPr lvl="2"/>
            <a:r>
              <a:rPr lang="en-US" sz="2000" b="1" dirty="0"/>
              <a:t>CONTINUOUS IMPROVEMENT, TESTING AND REVIEW</a:t>
            </a:r>
          </a:p>
          <a:p>
            <a:pPr lvl="2"/>
            <a:r>
              <a:rPr lang="en-US" sz="2000" b="1" dirty="0"/>
              <a:t>PROMPT INVESTIGATION OF ALLEGED MISCONDUCT</a:t>
            </a:r>
          </a:p>
          <a:p>
            <a:pPr lvl="2"/>
            <a:r>
              <a:rPr lang="en-US" sz="2000" b="1" dirty="0"/>
              <a:t>ANALYSIS AND REMEDIATION OF MISCONDUCT</a:t>
            </a:r>
          </a:p>
          <a:p>
            <a:pPr marL="914400" lvl="2" indent="0">
              <a:buNone/>
            </a:pPr>
            <a:endParaRPr lang="en-US" sz="2000" b="1" dirty="0"/>
          </a:p>
          <a:p>
            <a:pPr lvl="2"/>
            <a:endParaRPr lang="en-US" dirty="0"/>
          </a:p>
        </p:txBody>
      </p:sp>
      <p:sp>
        <p:nvSpPr>
          <p:cNvPr id="4" name="Date Placeholder 3">
            <a:extLst>
              <a:ext uri="{FF2B5EF4-FFF2-40B4-BE49-F238E27FC236}">
                <a16:creationId xmlns:a16="http://schemas.microsoft.com/office/drawing/2014/main" id="{32C329E2-A3B2-D752-D333-B9EE4AAF11E8}"/>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9C08B3A0-76F5-6E5A-51C6-F1AD596A151E}"/>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428518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6FAB-32F8-7067-6CDA-276021376DB4}"/>
              </a:ext>
            </a:extLst>
          </p:cNvPr>
          <p:cNvSpPr>
            <a:spLocks noGrp="1"/>
          </p:cNvSpPr>
          <p:nvPr>
            <p:ph type="title"/>
          </p:nvPr>
        </p:nvSpPr>
        <p:spPr>
          <a:xfrm>
            <a:off x="2461491" y="46182"/>
            <a:ext cx="9084466" cy="2516909"/>
          </a:xfrm>
        </p:spPr>
        <p:txBody>
          <a:bodyPr>
            <a:normAutofit/>
          </a:bodyPr>
          <a:lstStyle/>
          <a:p>
            <a:pPr algn="ctr"/>
            <a:r>
              <a:rPr lang="en-US" sz="3100" b="1" dirty="0"/>
              <a:t>THE PATH TO EFFECTIVE COMPLIANCE--IS THE COMPLIANCE PROGRAM APPLED EARNESTLY AND IN GOOD FAITH?</a:t>
            </a:r>
            <a:br>
              <a:rPr lang="en-US" b="1" dirty="0"/>
            </a:br>
            <a:endParaRPr lang="en-US" b="1" dirty="0"/>
          </a:p>
        </p:txBody>
      </p:sp>
      <p:sp>
        <p:nvSpPr>
          <p:cNvPr id="3" name="Content Placeholder 2">
            <a:extLst>
              <a:ext uri="{FF2B5EF4-FFF2-40B4-BE49-F238E27FC236}">
                <a16:creationId xmlns:a16="http://schemas.microsoft.com/office/drawing/2014/main" id="{CBFE6E53-DFD7-B27A-92AB-31939B71D8B9}"/>
              </a:ext>
            </a:extLst>
          </p:cNvPr>
          <p:cNvSpPr>
            <a:spLocks noGrp="1"/>
          </p:cNvSpPr>
          <p:nvPr>
            <p:ph idx="1"/>
          </p:nvPr>
        </p:nvSpPr>
        <p:spPr>
          <a:xfrm>
            <a:off x="278295" y="1727422"/>
            <a:ext cx="11559208" cy="4993548"/>
          </a:xfrm>
        </p:spPr>
        <p:txBody>
          <a:bodyPr>
            <a:noAutofit/>
          </a:bodyPr>
          <a:lstStyle/>
          <a:p>
            <a:r>
              <a:rPr lang="en-US" sz="1750" b="1" dirty="0"/>
              <a:t>MAY 26, 2022--</a:t>
            </a:r>
            <a:r>
              <a:rPr lang="en-US" sz="1750" b="1" u="sng" dirty="0"/>
              <a:t>CHIEF COMPLIANCE OFFICER CERTIFICATION</a:t>
            </a:r>
          </a:p>
          <a:p>
            <a:pPr marL="0" indent="0">
              <a:buNone/>
            </a:pPr>
            <a:endParaRPr lang="en-US" sz="800" b="1" u="sng" dirty="0"/>
          </a:p>
          <a:p>
            <a:pPr lvl="1"/>
            <a:r>
              <a:rPr lang="en-US" sz="1750" b="1" dirty="0"/>
              <a:t>The idea of a CCO certification was first raised by Assistant Attorney General Kenneth Polite in remarks on March 25, 2022 in which Polite provided details regarding DOJ expectations for corporate compliance programs and how those programs will be assessed. Polite reaffirmed that companies are expected to implement compliance programs that (1) are well-designed, (2) are adequately resourced and empowered to function effectively, and (3) work in practice. Polite announced that prosecutors have been instructed to consider requiring chief executive officers and chief compliance officers to certify (1) the accuracy of annual reports submitted pursuant to corporate resolutions, and (2) that their compliance program is reasonably designed and implemented prior to releasing the company from its obligations under a resolution agreement.</a:t>
            </a:r>
          </a:p>
          <a:p>
            <a:pPr marL="457200" lvl="1" indent="0">
              <a:buNone/>
            </a:pPr>
            <a:endParaRPr lang="en-US" sz="800" b="1" dirty="0"/>
          </a:p>
          <a:p>
            <a:pPr lvl="1"/>
            <a:r>
              <a:rPr lang="en-US" sz="1750" b="1" dirty="0"/>
              <a:t>On May 26, 2022 Deputy Attorney General Lisa Monaco announced a new policy requiring CCOs to sign off on certain agreements with the DOJ, stating that the policy is meant to “empower” the CCO, to ensure that the CCOs are “in the room” and reporting to the board directly about “what has or has not gone on in the course of fulfilling the company's obligations,” and to promote the concept that “the business is taking ownership of its role in the compliance program and the Head of Compliance receives all relevant compliance-related information and can voice any concerns prior to certification.”  See </a:t>
            </a:r>
            <a:r>
              <a:rPr lang="en-US" sz="1750" b="1" dirty="0">
                <a:hlinkClick r:id="rId2"/>
              </a:rPr>
              <a:t>https://www.justice.gov/opa/pr/glencore-entered-guilty-pleas-foreign-bribery-and-market-manipulation-schemes</a:t>
            </a:r>
            <a:r>
              <a:rPr lang="en-US" sz="1750" b="1" dirty="0"/>
              <a:t>.  </a:t>
            </a:r>
          </a:p>
        </p:txBody>
      </p:sp>
      <p:sp>
        <p:nvSpPr>
          <p:cNvPr id="4" name="Date Placeholder 3">
            <a:extLst>
              <a:ext uri="{FF2B5EF4-FFF2-40B4-BE49-F238E27FC236}">
                <a16:creationId xmlns:a16="http://schemas.microsoft.com/office/drawing/2014/main" id="{14998A98-2F17-FD59-9979-36E855F2C0F1}"/>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F79B0685-1267-8523-26E5-AD40EC409F86}"/>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9673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9BA60-48C3-77F7-63F6-A9D159F7263B}"/>
              </a:ext>
            </a:extLst>
          </p:cNvPr>
          <p:cNvSpPr>
            <a:spLocks noGrp="1"/>
          </p:cNvSpPr>
          <p:nvPr>
            <p:ph type="dt" sz="half" idx="10"/>
          </p:nvPr>
        </p:nvSpPr>
        <p:spPr/>
        <p:txBody>
          <a:bodyPr/>
          <a:lstStyle/>
          <a:p>
            <a:r>
              <a:rPr lang="en-US"/>
              <a:t>10/27/2022</a:t>
            </a:r>
            <a:endParaRPr lang="en-US" dirty="0"/>
          </a:p>
        </p:txBody>
      </p:sp>
      <p:sp>
        <p:nvSpPr>
          <p:cNvPr id="3" name="Footer Placeholder 2">
            <a:extLst>
              <a:ext uri="{FF2B5EF4-FFF2-40B4-BE49-F238E27FC236}">
                <a16:creationId xmlns:a16="http://schemas.microsoft.com/office/drawing/2014/main" id="{2E62286B-9677-081B-A467-A48076E01168}"/>
              </a:ext>
            </a:extLst>
          </p:cNvPr>
          <p:cNvSpPr>
            <a:spLocks noGrp="1"/>
          </p:cNvSpPr>
          <p:nvPr>
            <p:ph type="ftr" sz="quarter" idx="11"/>
          </p:nvPr>
        </p:nvSpPr>
        <p:spPr/>
        <p:txBody>
          <a:bodyPr/>
          <a:lstStyle/>
          <a:p>
            <a:r>
              <a:rPr lang="en-US"/>
              <a:t>24th Annual Compliance Conference</a:t>
            </a:r>
            <a:endParaRPr lang="en-US" dirty="0"/>
          </a:p>
        </p:txBody>
      </p:sp>
      <p:pic>
        <p:nvPicPr>
          <p:cNvPr id="6" name="Picture 5">
            <a:extLst>
              <a:ext uri="{FF2B5EF4-FFF2-40B4-BE49-F238E27FC236}">
                <a16:creationId xmlns:a16="http://schemas.microsoft.com/office/drawing/2014/main" id="{A3B9CDBF-0151-9077-B2D8-4A0D6ADF7205}"/>
              </a:ext>
            </a:extLst>
          </p:cNvPr>
          <p:cNvPicPr>
            <a:picLocks noChangeAspect="1"/>
          </p:cNvPicPr>
          <p:nvPr/>
        </p:nvPicPr>
        <p:blipFill>
          <a:blip r:embed="rId2"/>
          <a:stretch>
            <a:fillRect/>
          </a:stretch>
        </p:blipFill>
        <p:spPr>
          <a:xfrm>
            <a:off x="3448979" y="844826"/>
            <a:ext cx="7752796" cy="5573503"/>
          </a:xfrm>
          <a:prstGeom prst="rect">
            <a:avLst/>
          </a:prstGeom>
        </p:spPr>
      </p:pic>
    </p:spTree>
    <p:extLst>
      <p:ext uri="{BB962C8B-B14F-4D97-AF65-F5344CB8AC3E}">
        <p14:creationId xmlns:p14="http://schemas.microsoft.com/office/powerpoint/2010/main" val="37252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6A3-F618-24BA-19B8-F7A9CB61664A}"/>
              </a:ext>
            </a:extLst>
          </p:cNvPr>
          <p:cNvSpPr>
            <a:spLocks noGrp="1"/>
          </p:cNvSpPr>
          <p:nvPr>
            <p:ph type="title"/>
          </p:nvPr>
        </p:nvSpPr>
        <p:spPr/>
        <p:txBody>
          <a:bodyPr>
            <a:normAutofit/>
          </a:bodyPr>
          <a:lstStyle/>
          <a:p>
            <a:pPr algn="ctr"/>
            <a:r>
              <a:rPr kumimoji="0" lang="en-US" sz="2800" b="1" i="0" u="none" strike="noStrike" kern="1200" cap="all" spc="0" normalizeH="0" baseline="0" noProof="0" dirty="0">
                <a:ln>
                  <a:noFill/>
                </a:ln>
                <a:solidFill>
                  <a:prstClr val="black"/>
                </a:solidFill>
                <a:effectLst/>
                <a:uLnTx/>
                <a:uFillTx/>
                <a:latin typeface="Century Gothic" panose="020B0502020202020204"/>
                <a:ea typeface="+mj-ea"/>
                <a:cs typeface="+mj-cs"/>
              </a:rPr>
              <a:t>THE PATH TO EFFECTIVE COMPLIANCE--IS THE COMPLIANCE PROGRAM APPLED EARNESTLY AND IN GOOD FAITH?</a:t>
            </a:r>
            <a:endParaRPr lang="en-US" sz="2800" dirty="0"/>
          </a:p>
        </p:txBody>
      </p:sp>
      <p:sp>
        <p:nvSpPr>
          <p:cNvPr id="3" name="Content Placeholder 2">
            <a:extLst>
              <a:ext uri="{FF2B5EF4-FFF2-40B4-BE49-F238E27FC236}">
                <a16:creationId xmlns:a16="http://schemas.microsoft.com/office/drawing/2014/main" id="{5D67D5F3-CF93-1749-2AE6-ECEF3A5BFB29}"/>
              </a:ext>
            </a:extLst>
          </p:cNvPr>
          <p:cNvSpPr>
            <a:spLocks noGrp="1"/>
          </p:cNvSpPr>
          <p:nvPr>
            <p:ph idx="1"/>
          </p:nvPr>
        </p:nvSpPr>
        <p:spPr/>
        <p:txBody>
          <a:bodyPr>
            <a:normAutofit lnSpcReduction="10000"/>
          </a:bodyPr>
          <a:lstStyle/>
          <a:p>
            <a:r>
              <a:rPr lang="en-US" b="1" dirty="0"/>
              <a:t>September 15, 2022:  Monaco Memo by DAG Lisa Monaco.  See </a:t>
            </a:r>
            <a:r>
              <a:rPr lang="en-US" b="1" dirty="0">
                <a:hlinkClick r:id="rId2"/>
              </a:rPr>
              <a:t>https://www.justice.gov/opa/speech/file/1535301/download</a:t>
            </a:r>
            <a:r>
              <a:rPr lang="en-US" b="1" dirty="0"/>
              <a:t>.  </a:t>
            </a:r>
          </a:p>
          <a:p>
            <a:endParaRPr lang="en-US" b="1" dirty="0"/>
          </a:p>
          <a:p>
            <a:pPr lvl="1"/>
            <a:r>
              <a:rPr lang="en-US" b="1" dirty="0"/>
              <a:t>Effective compliance:  “Corporations can best deter misconduct if they make clear that all individuals who engage in or contribute to criminal misconduct will be held personally accountable.  In assessing a compliance program, prosecutors should consider whether the corporation's compensation agreements, arrangements, and packages (the "compensation systems") incorporate elements such as compensation </a:t>
            </a:r>
            <a:r>
              <a:rPr lang="en-US" b="1" dirty="0" err="1"/>
              <a:t>clawback</a:t>
            </a:r>
            <a:r>
              <a:rPr lang="en-US" b="1" dirty="0"/>
              <a:t> provisions-that enable penalties to be levied against current or former employees, executives, or directors whose direct or supervisory actions or omissions contributed to criminal conduct. Since misconduct is often discovered after it has occurred, prosecutors should examine whether compensation systems are crafted in a way that allows for retroactive discipline, including through the use of </a:t>
            </a:r>
            <a:r>
              <a:rPr lang="en-US" b="1" dirty="0" err="1"/>
              <a:t>clawback</a:t>
            </a:r>
            <a:r>
              <a:rPr lang="en-US" b="1" dirty="0"/>
              <a:t> measures, partial escrowing of compensation, or equivalent arrangements.”</a:t>
            </a:r>
          </a:p>
        </p:txBody>
      </p:sp>
      <p:sp>
        <p:nvSpPr>
          <p:cNvPr id="4" name="Date Placeholder 3">
            <a:extLst>
              <a:ext uri="{FF2B5EF4-FFF2-40B4-BE49-F238E27FC236}">
                <a16:creationId xmlns:a16="http://schemas.microsoft.com/office/drawing/2014/main" id="{44D5DEA8-DDCE-52AA-68DA-CAAC5FFA8262}"/>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09C31BFD-C396-96FC-39A9-D784E21FF867}"/>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19811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1E4C-FA15-B3BC-4CBE-4665850C77AB}"/>
              </a:ext>
            </a:extLst>
          </p:cNvPr>
          <p:cNvSpPr>
            <a:spLocks noGrp="1"/>
          </p:cNvSpPr>
          <p:nvPr>
            <p:ph type="title"/>
          </p:nvPr>
        </p:nvSpPr>
        <p:spPr>
          <a:xfrm>
            <a:off x="2401455" y="184727"/>
            <a:ext cx="8610600" cy="1699491"/>
          </a:xfrm>
        </p:spPr>
        <p:txBody>
          <a:bodyPr>
            <a:normAutofit/>
          </a:bodyPr>
          <a:lstStyle/>
          <a:p>
            <a:pPr algn="ctr"/>
            <a:r>
              <a:rPr lang="en-US" sz="2800" b="1" dirty="0"/>
              <a:t>THE PATH TO EFFECTIVE COMPLIANCE--IS THE COMPLIANCE PROGRAM APPLED EARNESTLY AND IN GOOD FAITH?</a:t>
            </a:r>
          </a:p>
        </p:txBody>
      </p:sp>
      <p:sp>
        <p:nvSpPr>
          <p:cNvPr id="3" name="Content Placeholder 2">
            <a:extLst>
              <a:ext uri="{FF2B5EF4-FFF2-40B4-BE49-F238E27FC236}">
                <a16:creationId xmlns:a16="http://schemas.microsoft.com/office/drawing/2014/main" id="{B954CCBF-C2E6-5D6B-B814-43AC81891225}"/>
              </a:ext>
            </a:extLst>
          </p:cNvPr>
          <p:cNvSpPr>
            <a:spLocks noGrp="1"/>
          </p:cNvSpPr>
          <p:nvPr>
            <p:ph idx="1"/>
          </p:nvPr>
        </p:nvSpPr>
        <p:spPr/>
        <p:txBody>
          <a:bodyPr>
            <a:normAutofit fontScale="85000" lnSpcReduction="20000"/>
          </a:bodyPr>
          <a:lstStyle/>
          <a:p>
            <a:r>
              <a:rPr lang="en-US" b="1" dirty="0"/>
              <a:t>“Affirmative incentives include, for example, the use of compliance metrics and benchmarks in compensation calculations and the use of performance reviews that measure and reward compliance-promoting behavior, both as to the employee and any subordinates whom they supervise. When effectively implemented, such provisions incentivize executives and employees to engage in and promote compliant behavior and emphasize the corporation's commitment to its compliance programs and its culture.”</a:t>
            </a:r>
          </a:p>
          <a:p>
            <a:r>
              <a:rPr lang="en-US" b="1" dirty="0"/>
              <a:t>*********</a:t>
            </a:r>
          </a:p>
          <a:p>
            <a:r>
              <a:rPr lang="en-US" b="1" dirty="0"/>
              <a:t>“Prosecutors should look to what has happened in practice at a corporation-not just what is written down. As part of their evaluation of a corporation's compliance program, prosecutors should review a corporation's policies and practices regarding compensation and determine whether they are followed in practice. If a corporation has included </a:t>
            </a:r>
            <a:r>
              <a:rPr lang="en-US" b="1" dirty="0" err="1"/>
              <a:t>clawback</a:t>
            </a:r>
            <a:r>
              <a:rPr lang="en-US" b="1" dirty="0"/>
              <a:t> provisions in its compensation agreements, prosecutors should consider whether, following the corporation's discovery of misconduct, a corporation has, to the extent possible, taken affirmative steps to execute on such agreements and </a:t>
            </a:r>
            <a:r>
              <a:rPr lang="en-US" b="1" dirty="0" err="1"/>
              <a:t>clawback</a:t>
            </a:r>
            <a:r>
              <a:rPr lang="en-US" b="1" dirty="0"/>
              <a:t> compensation previously paid to current or former executives whose actions or omissions resulted in, or contributed to, the criminal conduct at issue.”</a:t>
            </a:r>
          </a:p>
          <a:p>
            <a:endParaRPr lang="en-US" dirty="0"/>
          </a:p>
        </p:txBody>
      </p:sp>
      <p:sp>
        <p:nvSpPr>
          <p:cNvPr id="4" name="Date Placeholder 3">
            <a:extLst>
              <a:ext uri="{FF2B5EF4-FFF2-40B4-BE49-F238E27FC236}">
                <a16:creationId xmlns:a16="http://schemas.microsoft.com/office/drawing/2014/main" id="{517E3605-46E7-7E80-2CE7-17DAFB6453A4}"/>
              </a:ext>
            </a:extLst>
          </p:cNvPr>
          <p:cNvSpPr>
            <a:spLocks noGrp="1"/>
          </p:cNvSpPr>
          <p:nvPr>
            <p:ph type="dt" sz="half" idx="10"/>
          </p:nvPr>
        </p:nvSpPr>
        <p:spPr/>
        <p:txBody>
          <a:bodyPr/>
          <a:lstStyle/>
          <a:p>
            <a:r>
              <a:rPr lang="en-US"/>
              <a:t>10/27/2022</a:t>
            </a:r>
            <a:endParaRPr lang="en-US" dirty="0"/>
          </a:p>
        </p:txBody>
      </p:sp>
      <p:sp>
        <p:nvSpPr>
          <p:cNvPr id="5" name="Footer Placeholder 4">
            <a:extLst>
              <a:ext uri="{FF2B5EF4-FFF2-40B4-BE49-F238E27FC236}">
                <a16:creationId xmlns:a16="http://schemas.microsoft.com/office/drawing/2014/main" id="{E2D72D47-D9F1-4574-0139-F8427AD7D9E0}"/>
              </a:ext>
            </a:extLst>
          </p:cNvPr>
          <p:cNvSpPr>
            <a:spLocks noGrp="1"/>
          </p:cNvSpPr>
          <p:nvPr>
            <p:ph type="ftr" sz="quarter" idx="11"/>
          </p:nvPr>
        </p:nvSpPr>
        <p:spPr/>
        <p:txBody>
          <a:bodyPr/>
          <a:lstStyle/>
          <a:p>
            <a:r>
              <a:rPr lang="en-US"/>
              <a:t>24th Annual Compliance Conference</a:t>
            </a:r>
            <a:endParaRPr lang="en-US" dirty="0"/>
          </a:p>
        </p:txBody>
      </p:sp>
    </p:spTree>
    <p:extLst>
      <p:ext uri="{BB962C8B-B14F-4D97-AF65-F5344CB8AC3E}">
        <p14:creationId xmlns:p14="http://schemas.microsoft.com/office/powerpoint/2010/main" val="415500461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886</TotalTime>
  <Words>3832</Words>
  <Application>Microsoft Office PowerPoint</Application>
  <PresentationFormat>Widescreen</PresentationFormat>
  <Paragraphs>160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Vapor Trail</vt:lpstr>
      <vt:lpstr>EFFECTIVE COMPLIANCE</vt:lpstr>
      <vt:lpstr>PowerPoint Presentation</vt:lpstr>
      <vt:lpstr>DISCUSSION POINTS</vt:lpstr>
      <vt:lpstr>THE PATH TO EFFECTIVE COMPLIANCE</vt:lpstr>
      <vt:lpstr>THE PATH TO EFFECTIVE COMPLIANCE--CONT’D</vt:lpstr>
      <vt:lpstr>THE PATH TO EFFECTIVE COMPLIANCE--IS THE COMPLIANCE PROGRAM APPLED EARNESTLY AND IN GOOD FAITH? </vt:lpstr>
      <vt:lpstr>PowerPoint Presentation</vt:lpstr>
      <vt:lpstr>THE PATH TO EFFECTIVE COMPLIANCE--IS THE COMPLIANCE PROGRAM APPLED EARNESTLY AND IN GOOD FAITH?</vt:lpstr>
      <vt:lpstr>THE PATH TO EFFECTIVE COMPLIANCE--IS THE COMPLIANCE PROGRAM APPLED EARNESTLY AND IN GOOD FAITH?</vt:lpstr>
      <vt:lpstr>THE PATH TO EFFECTIVE COMPLIANCE--IS THE COMPLIANCE PROGRAM APPLED EARNESTLY AND IN GOOD FAITH?</vt:lpstr>
      <vt:lpstr>THE PATH TO EFFECTIVE COMPLIANCE--IS THE COMPLIANCE PROGRAM APPLED EARNESTLY AND IN GOOD FAITH?</vt:lpstr>
      <vt:lpstr>THE PATH TO EFFECTIVE COMPLIANCE--IS THE COMPLIANCE PROGRAM APPLED EARNESTLY AND IN GOOD FAITH?</vt:lpstr>
      <vt:lpstr>DOES THE COMPLIANCE PROGRAM WORK IN PRACTICE—DATA, DATA AND MORE DATA</vt:lpstr>
      <vt:lpstr>DOES THE COMPLIANCE PROGRAM WORK IN PRACTICE—DATA, DATA AND MORE DATA</vt:lpstr>
      <vt:lpstr>DOES THE COMPLIANCE PROGRAM WORK IN PRACTICE?</vt:lpstr>
      <vt:lpstr>THE PATH TO EFFECTIVE COMPLIANCE AT THE STATE LEVEL</vt:lpstr>
      <vt:lpstr>THE PATH TO EFFECTIVE COMPLIANCE AT THE STATE LEVEL</vt:lpstr>
      <vt:lpstr>THE PATH TO EFFECTIVE COMPLIANCE AT THE STATE LEVEL</vt:lpstr>
      <vt:lpstr>THE CORROLARY OF COMPLIANCE EMPOWERMENT IS COMPLIANCE RISK</vt:lpstr>
      <vt:lpstr>CONCLUSION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Compliance audits:</dc:title>
  <dc:creator>Robert Trusiak</dc:creator>
  <cp:lastModifiedBy>Robert Trusiak</cp:lastModifiedBy>
  <cp:revision>68</cp:revision>
  <dcterms:created xsi:type="dcterms:W3CDTF">2020-10-09T23:04:02Z</dcterms:created>
  <dcterms:modified xsi:type="dcterms:W3CDTF">2022-10-24T10:19:46Z</dcterms:modified>
</cp:coreProperties>
</file>